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3"/>
  </p:notesMasterIdLst>
  <p:handoutMasterIdLst>
    <p:handoutMasterId r:id="rId8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001132"/>
    <a:srgbClr val="FFFFFF"/>
    <a:srgbClr val="CCFFFF"/>
    <a:srgbClr val="CCFFCC"/>
    <a:srgbClr val="3333FF"/>
    <a:srgbClr val="CCCCFF"/>
    <a:srgbClr val="D5D7FB"/>
    <a:srgbClr val="D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8" autoAdjust="0"/>
    <p:restoredTop sz="90995" autoAdjust="0"/>
  </p:normalViewPr>
  <p:slideViewPr>
    <p:cSldViewPr showGuides="1">
      <p:cViewPr varScale="1">
        <p:scale>
          <a:sx n="68" d="100"/>
          <a:sy n="68" d="100"/>
        </p:scale>
        <p:origin x="390" y="60"/>
      </p:cViewPr>
      <p:guideLst>
        <p:guide orient="horz" pos="2160"/>
        <p:guide pos="2880"/>
      </p:guideLst>
    </p:cSldViewPr>
  </p:slideViewPr>
  <p:outlineViewPr>
    <p:cViewPr>
      <p:scale>
        <a:sx n="33" d="100"/>
        <a:sy n="33" d="100"/>
      </p:scale>
      <p:origin x="0" y="17370"/>
    </p:cViewPr>
  </p:outlineViewPr>
  <p:notesTextViewPr>
    <p:cViewPr>
      <p:scale>
        <a:sx n="125" d="100"/>
        <a:sy n="125" d="100"/>
      </p:scale>
      <p:origin x="0" y="0"/>
    </p:cViewPr>
  </p:notesTextViewPr>
  <p:sorterViewPr>
    <p:cViewPr>
      <p:scale>
        <a:sx n="75" d="100"/>
        <a:sy n="75" d="100"/>
      </p:scale>
      <p:origin x="0" y="18576"/>
    </p:cViewPr>
  </p:sorterViewPr>
  <p:notesViewPr>
    <p:cSldViewPr showGuides="1">
      <p:cViewPr>
        <p:scale>
          <a:sx n="80" d="100"/>
          <a:sy n="80" d="100"/>
        </p:scale>
        <p:origin x="2292" y="6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84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3878" tIns="46939" rIns="93878" bIns="4693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3878" tIns="46939" rIns="93878" bIns="46939" rtlCol="0"/>
          <a:lstStyle>
            <a:lvl1pPr algn="r" eaLnBrk="1" fontAlgn="auto" hangingPunct="1">
              <a:spcBef>
                <a:spcPts val="0"/>
              </a:spcBef>
              <a:spcAft>
                <a:spcPts val="0"/>
              </a:spcAft>
              <a:defRPr sz="1200">
                <a:latin typeface="+mn-lt"/>
                <a:ea typeface="+mn-ea"/>
                <a:cs typeface="+mn-cs"/>
              </a:defRPr>
            </a:lvl1pPr>
          </a:lstStyle>
          <a:p>
            <a:pPr>
              <a:defRPr/>
            </a:pPr>
            <a:fld id="{3A90E980-1BC9-4EC9-8F55-28FFCD5E08FF}" type="datetime1">
              <a:rPr lang="en-US" smtClean="0"/>
              <a:t>11/05/2015</a:t>
            </a:fld>
            <a:endParaRPr lang="en-US" dirty="0"/>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3878" tIns="46939" rIns="93878" bIns="46939" rtlCol="0" anchor="ctr"/>
          <a:lstStyle/>
          <a:p>
            <a:pPr lvl="0"/>
            <a:endParaRPr lang="en-US" noProof="0" dirty="0" smtClean="0"/>
          </a:p>
        </p:txBody>
      </p:sp>
      <p:sp>
        <p:nvSpPr>
          <p:cNvPr id="5" name="Notes Placeholder 4"/>
          <p:cNvSpPr>
            <a:spLocks noGrp="1"/>
          </p:cNvSpPr>
          <p:nvPr>
            <p:ph type="body" sz="quarter" idx="3"/>
          </p:nvPr>
        </p:nvSpPr>
        <p:spPr>
          <a:xfrm>
            <a:off x="695325" y="4422775"/>
            <a:ext cx="5564188" cy="4187825"/>
          </a:xfrm>
          <a:prstGeom prst="rect">
            <a:avLst/>
          </a:prstGeom>
        </p:spPr>
        <p:txBody>
          <a:bodyPr vert="horz" wrap="square" lIns="93878" tIns="46939" rIns="93878" bIns="4693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Slide Number Placeholder 5"/>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5D49DC0C-B9C0-4B05-8E4A-9A0BDB5ABDC5}" type="slidenum">
              <a:rPr lang="en-US" altLang="en-US"/>
              <a:pPr>
                <a:defRPr/>
              </a:pPr>
              <a:t>‹#›</a:t>
            </a:fld>
            <a:endParaRPr lang="en-US" altLang="en-US"/>
          </a:p>
        </p:txBody>
      </p:sp>
      <p:sp>
        <p:nvSpPr>
          <p:cNvPr id="7" name="Footer Placeholder 6"/>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Tree>
    <p:extLst>
      <p:ext uri="{BB962C8B-B14F-4D97-AF65-F5344CB8AC3E}">
        <p14:creationId xmlns:p14="http://schemas.microsoft.com/office/powerpoint/2010/main" val="12373930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7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46797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127737D-0302-4361-AD39-9B602F975064}" type="slidenum">
              <a:rPr lang="en-US" altLang="en-US">
                <a:latin typeface="Verdana" panose="020B0604030504040204" pitchFamily="34" charset="0"/>
              </a:rPr>
              <a:pPr algn="r" eaLnBrk="1" hangingPunct="1">
                <a:spcBef>
                  <a:spcPct val="0"/>
                </a:spcBef>
              </a:pPr>
              <a:t>1</a:t>
            </a:fld>
            <a:endParaRPr lang="en-US" altLang="en-US">
              <a:latin typeface="Verdana" panose="020B0604030504040204" pitchFamily="34" charset="0"/>
            </a:endParaRPr>
          </a:p>
        </p:txBody>
      </p:sp>
    </p:spTree>
    <p:extLst>
      <p:ext uri="{BB962C8B-B14F-4D97-AF65-F5344CB8AC3E}">
        <p14:creationId xmlns:p14="http://schemas.microsoft.com/office/powerpoint/2010/main" val="185485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4D6E75C8-A7F5-440D-B254-ACA568F54382}" type="datetime1">
              <a:rPr lang="en-US" smtClean="0"/>
              <a:pPr>
                <a:defRPr/>
              </a:pPr>
              <a:t>11/05/2015</a:t>
            </a:fld>
            <a:endParaRPr lang="en-US" dirty="0"/>
          </a:p>
        </p:txBody>
      </p:sp>
      <p:sp>
        <p:nvSpPr>
          <p:cNvPr id="484356"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9EE7199-D831-490F-AF4F-34F9AA67E7EB}" type="slidenum">
              <a:rPr lang="en-US" altLang="en-US">
                <a:latin typeface="Arial" panose="020B0604020202020204" pitchFamily="34" charset="0"/>
              </a:rPr>
              <a:pPr algn="r" eaLnBrk="1" hangingPunct="1">
                <a:spcBef>
                  <a:spcPct val="0"/>
                </a:spcBef>
              </a:pPr>
              <a:t>10</a:t>
            </a:fld>
            <a:endParaRPr lang="en-US" altLang="en-US">
              <a:latin typeface="Arial" panose="020B0604020202020204" pitchFamily="34" charset="0"/>
            </a:endParaRPr>
          </a:p>
        </p:txBody>
      </p:sp>
      <p:sp>
        <p:nvSpPr>
          <p:cNvPr id="484357"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4358"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sz="1800" dirty="0">
                <a:cs typeface="Arial" panose="020B0604020202020204" pitchFamily="34" charset="0"/>
              </a:rPr>
              <a:t> Explain that “tax free” means never having to pay tax; “tax deferred” means you can put off paying the tax, but you must pay tax in the future</a:t>
            </a:r>
          </a:p>
        </p:txBody>
      </p:sp>
    </p:spTree>
    <p:extLst>
      <p:ext uri="{BB962C8B-B14F-4D97-AF65-F5344CB8AC3E}">
        <p14:creationId xmlns:p14="http://schemas.microsoft.com/office/powerpoint/2010/main" val="3850927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6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864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E008A1A0-3890-46BB-A022-81BC45983B6C}" type="datetime1">
              <a:rPr lang="en-US" smtClean="0"/>
              <a:pPr>
                <a:defRPr/>
              </a:pPr>
              <a:t>11/05/2015</a:t>
            </a:fld>
            <a:endParaRPr lang="en-US" dirty="0"/>
          </a:p>
        </p:txBody>
      </p:sp>
    </p:spTree>
    <p:extLst>
      <p:ext uri="{BB962C8B-B14F-4D97-AF65-F5344CB8AC3E}">
        <p14:creationId xmlns:p14="http://schemas.microsoft.com/office/powerpoint/2010/main" val="78967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8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88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558C2547-6987-4E30-BF77-B165569DC31A}" type="datetime1">
              <a:rPr lang="en-US" smtClean="0"/>
              <a:pPr>
                <a:defRPr/>
              </a:pPr>
              <a:t>11/05/2015</a:t>
            </a:fld>
            <a:endParaRPr lang="en-US" dirty="0"/>
          </a:p>
        </p:txBody>
      </p:sp>
      <p:sp>
        <p:nvSpPr>
          <p:cNvPr id="48845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BEE60B7-A4B0-4570-860C-70C236D4F456}" type="slidenum">
              <a:rPr lang="en-US" altLang="en-US">
                <a:latin typeface="Verdana" panose="020B0604030504040204" pitchFamily="34" charset="0"/>
              </a:rPr>
              <a:pPr algn="r" eaLnBrk="1" hangingPunct="1">
                <a:spcBef>
                  <a:spcPct val="0"/>
                </a:spcBef>
              </a:pPr>
              <a:t>12</a:t>
            </a:fld>
            <a:endParaRPr lang="en-US" altLang="en-US">
              <a:latin typeface="Verdana" panose="020B0604030504040204" pitchFamily="34" charset="0"/>
            </a:endParaRPr>
          </a:p>
        </p:txBody>
      </p:sp>
    </p:spTree>
    <p:extLst>
      <p:ext uri="{BB962C8B-B14F-4D97-AF65-F5344CB8AC3E}">
        <p14:creationId xmlns:p14="http://schemas.microsoft.com/office/powerpoint/2010/main" val="402639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8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88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34A64884-6682-46B1-9F92-635808D48F2A}" type="datetime1">
              <a:rPr lang="en-US" smtClean="0"/>
              <a:pPr>
                <a:defRPr/>
              </a:pPr>
              <a:t>11/05/2015</a:t>
            </a:fld>
            <a:endParaRPr lang="en-US" dirty="0"/>
          </a:p>
        </p:txBody>
      </p:sp>
      <p:sp>
        <p:nvSpPr>
          <p:cNvPr id="48845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BEE60B7-A4B0-4570-860C-70C236D4F456}" type="slidenum">
              <a:rPr lang="en-US" altLang="en-US">
                <a:latin typeface="Verdana" panose="020B0604030504040204" pitchFamily="34" charset="0"/>
              </a:rPr>
              <a:pPr algn="r" eaLnBrk="1" hangingPunct="1">
                <a:spcBef>
                  <a:spcPct val="0"/>
                </a:spcBef>
              </a:pPr>
              <a:t>13</a:t>
            </a:fld>
            <a:endParaRPr lang="en-US" altLang="en-US">
              <a:latin typeface="Verdana" panose="020B0604030504040204" pitchFamily="34" charset="0"/>
            </a:endParaRPr>
          </a:p>
        </p:txBody>
      </p:sp>
    </p:spTree>
    <p:extLst>
      <p:ext uri="{BB962C8B-B14F-4D97-AF65-F5344CB8AC3E}">
        <p14:creationId xmlns:p14="http://schemas.microsoft.com/office/powerpoint/2010/main" val="2819939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EEDCD72C-5351-4D95-8DD0-88FF2A6F2162}" type="datetime1">
              <a:rPr lang="en-US" smtClean="0"/>
              <a:pPr>
                <a:defRPr/>
              </a:pPr>
              <a:t>11/05/2015</a:t>
            </a:fld>
            <a:endParaRPr lang="en-US" dirty="0"/>
          </a:p>
        </p:txBody>
      </p:sp>
      <p:sp>
        <p:nvSpPr>
          <p:cNvPr id="490500"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12FBD61-FB68-4616-8AD1-849FEF1A1BC4}" type="slidenum">
              <a:rPr lang="en-US" altLang="en-US">
                <a:latin typeface="Arial" panose="020B0604020202020204" pitchFamily="34" charset="0"/>
              </a:rPr>
              <a:pPr algn="r" eaLnBrk="1" hangingPunct="1">
                <a:spcBef>
                  <a:spcPct val="0"/>
                </a:spcBef>
              </a:pPr>
              <a:t>14</a:t>
            </a:fld>
            <a:endParaRPr lang="en-US" altLang="en-US">
              <a:latin typeface="Arial" panose="020B0604020202020204" pitchFamily="34" charset="0"/>
            </a:endParaRPr>
          </a:p>
        </p:txBody>
      </p:sp>
      <p:sp>
        <p:nvSpPr>
          <p:cNvPr id="490501"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0502"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1121" indent="-281121">
              <a:spcBef>
                <a:spcPct val="0"/>
              </a:spcBef>
            </a:pPr>
            <a:endParaRPr lang="en-US" altLang="en-US" sz="1800" dirty="0">
              <a:cs typeface="Arial" panose="020B0604020202020204" pitchFamily="34" charset="0"/>
            </a:endParaRPr>
          </a:p>
        </p:txBody>
      </p:sp>
    </p:spTree>
    <p:extLst>
      <p:ext uri="{BB962C8B-B14F-4D97-AF65-F5344CB8AC3E}">
        <p14:creationId xmlns:p14="http://schemas.microsoft.com/office/powerpoint/2010/main" val="131030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4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cs typeface="Arial" panose="020B0604020202020204" pitchFamily="34" charset="0"/>
              </a:rPr>
              <a:t> Basically, if money not taxed when it was contributed, then it is taxed when distributed</a:t>
            </a:r>
          </a:p>
        </p:txBody>
      </p:sp>
      <p:sp>
        <p:nvSpPr>
          <p:cNvPr id="49459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5239A56-74B3-4180-A5F6-EB1331E8BBC5}" type="slidenum">
              <a:rPr lang="en-US" altLang="en-US">
                <a:latin typeface="Verdana" panose="020B0604030504040204" pitchFamily="34" charset="0"/>
              </a:rPr>
              <a:pPr algn="r" eaLnBrk="1" hangingPunct="1">
                <a:spcBef>
                  <a:spcPct val="0"/>
                </a:spcBef>
              </a:pPr>
              <a:t>15</a:t>
            </a:fld>
            <a:endParaRPr lang="en-US" altLang="en-US">
              <a:latin typeface="Verdana" panose="020B0604030504040204" pitchFamily="34" charset="0"/>
            </a:endParaRPr>
          </a:p>
        </p:txBody>
      </p:sp>
    </p:spTree>
    <p:extLst>
      <p:ext uri="{BB962C8B-B14F-4D97-AF65-F5344CB8AC3E}">
        <p14:creationId xmlns:p14="http://schemas.microsoft.com/office/powerpoint/2010/main" val="379613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2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9254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3D608CD-8939-446E-834C-25B7A6E1E56D}" type="slidenum">
              <a:rPr lang="en-US" altLang="en-US">
                <a:latin typeface="Verdana" panose="020B0604030504040204" pitchFamily="34" charset="0"/>
              </a:rPr>
              <a:pPr algn="r" eaLnBrk="1" hangingPunct="1">
                <a:spcBef>
                  <a:spcPct val="0"/>
                </a:spcBef>
              </a:pPr>
              <a:t>16</a:t>
            </a:fld>
            <a:endParaRPr lang="en-US" altLang="en-US">
              <a:latin typeface="Verdana" panose="020B0604030504040204" pitchFamily="34" charset="0"/>
            </a:endParaRPr>
          </a:p>
        </p:txBody>
      </p:sp>
    </p:spTree>
    <p:extLst>
      <p:ext uri="{BB962C8B-B14F-4D97-AF65-F5344CB8AC3E}">
        <p14:creationId xmlns:p14="http://schemas.microsoft.com/office/powerpoint/2010/main" val="192978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This is a sample 1099-R showing how pension/annuity/IRA income is reported</a:t>
            </a:r>
          </a:p>
          <a:p>
            <a:pPr marL="268627" lvl="1"/>
            <a:endParaRPr lang="en-US" altLang="en-US" dirty="0" smtClean="0">
              <a:cs typeface="Arial" panose="020B0604020202020204" pitchFamily="34" charset="0"/>
            </a:endParaRPr>
          </a:p>
        </p:txBody>
      </p:sp>
      <p:sp>
        <p:nvSpPr>
          <p:cNvPr id="49869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041C0CF-0B8A-4CE6-A980-EAB84977CF1F}" type="slidenum">
              <a:rPr lang="en-US" altLang="en-US">
                <a:latin typeface="Verdana" panose="020B0604030504040204" pitchFamily="34" charset="0"/>
              </a:rPr>
              <a:pPr algn="r" eaLnBrk="1" hangingPunct="1">
                <a:spcBef>
                  <a:spcPct val="0"/>
                </a:spcBef>
              </a:pPr>
              <a:t>17</a:t>
            </a:fld>
            <a:endParaRPr lang="en-US" altLang="en-US">
              <a:latin typeface="Verdana" panose="020B0604030504040204" pitchFamily="34" charset="0"/>
            </a:endParaRPr>
          </a:p>
        </p:txBody>
      </p:sp>
    </p:spTree>
    <p:extLst>
      <p:ext uri="{BB962C8B-B14F-4D97-AF65-F5344CB8AC3E}">
        <p14:creationId xmlns:p14="http://schemas.microsoft.com/office/powerpoint/2010/main" val="25258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4966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E71CA5D9-C7B7-4696-A07A-24C1AB41BFC2}" type="datetime1">
              <a:rPr lang="en-US" smtClean="0"/>
              <a:pPr>
                <a:defRPr/>
              </a:pPr>
              <a:t>11/05/2015</a:t>
            </a:fld>
            <a:endParaRPr lang="en-US" dirty="0"/>
          </a:p>
        </p:txBody>
      </p:sp>
      <p:sp>
        <p:nvSpPr>
          <p:cNvPr id="49664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F540815-49B9-47BE-906B-2A75B11829E4}" type="slidenum">
              <a:rPr lang="en-US" altLang="en-US">
                <a:latin typeface="Verdana" panose="020B0604030504040204" pitchFamily="34" charset="0"/>
              </a:rPr>
              <a:pPr algn="r" eaLnBrk="1" hangingPunct="1">
                <a:spcBef>
                  <a:spcPct val="0"/>
                </a:spcBef>
              </a:pPr>
              <a:t>18</a:t>
            </a:fld>
            <a:endParaRPr lang="en-US" altLang="en-US">
              <a:latin typeface="Verdana" panose="020B0604030504040204" pitchFamily="34" charset="0"/>
            </a:endParaRPr>
          </a:p>
        </p:txBody>
      </p:sp>
    </p:spTree>
    <p:extLst>
      <p:ext uri="{BB962C8B-B14F-4D97-AF65-F5344CB8AC3E}">
        <p14:creationId xmlns:p14="http://schemas.microsoft.com/office/powerpoint/2010/main" val="3977034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4966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DECB891D-9C82-4BD3-BBE2-9739F4EC8DF9}" type="datetime1">
              <a:rPr lang="en-US" smtClean="0"/>
              <a:pPr>
                <a:defRPr/>
              </a:pPr>
              <a:t>11/05/2015</a:t>
            </a:fld>
            <a:endParaRPr lang="en-US" dirty="0"/>
          </a:p>
        </p:txBody>
      </p:sp>
      <p:sp>
        <p:nvSpPr>
          <p:cNvPr id="49664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F540815-49B9-47BE-906B-2A75B11829E4}" type="slidenum">
              <a:rPr lang="en-US" altLang="en-US">
                <a:latin typeface="Verdana" panose="020B0604030504040204" pitchFamily="34" charset="0"/>
              </a:rPr>
              <a:pPr algn="r" eaLnBrk="1" hangingPunct="1">
                <a:spcBef>
                  <a:spcPct val="0"/>
                </a:spcBef>
              </a:pPr>
              <a:t>19</a:t>
            </a:fld>
            <a:endParaRPr lang="en-US" altLang="en-US">
              <a:latin typeface="Verdana" panose="020B0604030504040204" pitchFamily="34" charset="0"/>
            </a:endParaRPr>
          </a:p>
        </p:txBody>
      </p:sp>
    </p:spTree>
    <p:extLst>
      <p:ext uri="{BB962C8B-B14F-4D97-AF65-F5344CB8AC3E}">
        <p14:creationId xmlns:p14="http://schemas.microsoft.com/office/powerpoint/2010/main" val="261203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47002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EE57013-76A1-4469-AC79-1E60047D7E17}" type="slidenum">
              <a:rPr lang="en-US" altLang="en-US">
                <a:latin typeface="Verdana" panose="020B0604030504040204" pitchFamily="34" charset="0"/>
              </a:rPr>
              <a:pPr algn="r" eaLnBrk="1" hangingPunct="1">
                <a:spcBef>
                  <a:spcPct val="0"/>
                </a:spcBef>
              </a:pPr>
              <a:t>2</a:t>
            </a:fld>
            <a:endParaRPr lang="en-US" altLang="en-US">
              <a:latin typeface="Verdana" panose="020B0604030504040204" pitchFamily="34" charset="0"/>
            </a:endParaRPr>
          </a:p>
        </p:txBody>
      </p:sp>
    </p:spTree>
    <p:extLst>
      <p:ext uri="{BB962C8B-B14F-4D97-AF65-F5344CB8AC3E}">
        <p14:creationId xmlns:p14="http://schemas.microsoft.com/office/powerpoint/2010/main" val="3419376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buFont typeface="Arial" pitchFamily="34" charset="0"/>
              <a:buChar char="•"/>
              <a:defRPr/>
            </a:pPr>
            <a:r>
              <a:rPr lang="en-US" dirty="0" smtClean="0"/>
              <a:t> Open</a:t>
            </a:r>
            <a:r>
              <a:rPr lang="en-US" baseline="0" dirty="0" smtClean="0"/>
              <a:t> a </a:t>
            </a:r>
            <a:r>
              <a:rPr lang="en-US" dirty="0" smtClean="0"/>
              <a:t>1099-R Distributions from Profit-Sharing, Retirement Plans, IRAs, etc. screen </a:t>
            </a:r>
          </a:p>
          <a:p>
            <a:pPr marL="272628" lvl="1">
              <a:buFont typeface="Arial" pitchFamily="34" charset="0"/>
              <a:buChar char="•"/>
              <a:defRPr/>
            </a:pPr>
            <a:r>
              <a:rPr lang="en-US" dirty="0" smtClean="0"/>
              <a:t> Link from Line 16a on 1040 Page 1 (using arrow or F9)            OR</a:t>
            </a:r>
          </a:p>
          <a:p>
            <a:pPr marL="272628" lvl="1">
              <a:buFont typeface="Arial" pitchFamily="34" charset="0"/>
              <a:buChar char="•"/>
              <a:defRPr/>
            </a:pPr>
            <a:r>
              <a:rPr lang="en-US" dirty="0" smtClean="0"/>
              <a:t> Go directly to 1099-R by clicking on 1099R in Forms Tree</a:t>
            </a:r>
          </a:p>
          <a:p>
            <a:pPr lvl="1">
              <a:buFont typeface="Arial" pitchFamily="34" charset="0"/>
              <a:buChar char="•"/>
              <a:defRPr/>
            </a:pPr>
            <a:endParaRPr lang="en-US" dirty="0" smtClean="0"/>
          </a:p>
          <a:p>
            <a:pPr>
              <a:buFont typeface="Arial" pitchFamily="34" charset="0"/>
              <a:buChar char="•"/>
              <a:defRPr/>
            </a:pPr>
            <a:r>
              <a:rPr lang="en-US" dirty="0" smtClean="0"/>
              <a:t> TW screen must match exact info from printed 1099-R form</a:t>
            </a:r>
          </a:p>
          <a:p>
            <a:pPr>
              <a:buFont typeface="Arial" pitchFamily="34" charset="0"/>
              <a:buNone/>
              <a:defRPr/>
            </a:pPr>
            <a:endParaRPr lang="en-US" dirty="0" smtClean="0"/>
          </a:p>
          <a:p>
            <a:pPr>
              <a:buFont typeface="Arial" pitchFamily="34" charset="0"/>
              <a:buChar char="•"/>
              <a:defRPr/>
            </a:pPr>
            <a:r>
              <a:rPr lang="en-US" dirty="0" smtClean="0"/>
              <a:t> Check whether 1099-R is for taxpayer or spouse</a:t>
            </a:r>
          </a:p>
          <a:p>
            <a:pPr>
              <a:buFont typeface="Arial" pitchFamily="34" charset="0"/>
              <a:buChar char="•"/>
              <a:defRPr/>
            </a:pPr>
            <a:endParaRPr lang="en-US" dirty="0" smtClean="0"/>
          </a:p>
          <a:p>
            <a:pPr>
              <a:buFont typeface="Arial" pitchFamily="34" charset="0"/>
              <a:buChar char="•"/>
              <a:defRPr/>
            </a:pPr>
            <a:r>
              <a:rPr lang="en-US" dirty="0" smtClean="0"/>
              <a:t> Enter Payer’s ID from 1099-R form</a:t>
            </a:r>
          </a:p>
          <a:p>
            <a:pPr marL="272628" lvl="1">
              <a:buFont typeface="Arial" pitchFamily="34" charset="0"/>
              <a:buChar char="•"/>
              <a:defRPr/>
            </a:pPr>
            <a:r>
              <a:rPr lang="en-US" dirty="0" smtClean="0"/>
              <a:t> TW will populate Payer’s name &amp; address based on ID if it can.  Otherwise, type in</a:t>
            </a:r>
          </a:p>
          <a:p>
            <a:pPr marL="272628" lvl="1">
              <a:buFont typeface="Arial" pitchFamily="34" charset="0"/>
              <a:buChar char="•"/>
              <a:defRPr/>
            </a:pPr>
            <a:r>
              <a:rPr lang="en-US" dirty="0" smtClean="0"/>
              <a:t> If Payer’s info is pre-populated from TW carry-forward data, still must check carefully to see if info has changed (address frequently does)</a:t>
            </a:r>
          </a:p>
          <a:p>
            <a:pPr lvl="1">
              <a:buFont typeface="Arial" pitchFamily="34" charset="0"/>
              <a:buChar char="•"/>
              <a:defRPr/>
            </a:pPr>
            <a:endParaRPr lang="en-US" dirty="0" smtClean="0"/>
          </a:p>
          <a:p>
            <a:pPr>
              <a:buFont typeface="Arial" pitchFamily="34" charset="0"/>
              <a:buChar char="•"/>
              <a:defRPr/>
            </a:pPr>
            <a:r>
              <a:rPr lang="en-US" dirty="0" smtClean="0"/>
              <a:t> TW will populate Recipient’s SS #, name &amp; address from Main Info screen</a:t>
            </a:r>
          </a:p>
          <a:p>
            <a:pPr lvl="1">
              <a:buFont typeface="Arial" pitchFamily="34" charset="0"/>
              <a:buChar char="•"/>
              <a:defRPr/>
            </a:pPr>
            <a:endParaRPr lang="en-US" dirty="0" smtClean="0"/>
          </a:p>
          <a:p>
            <a:pPr>
              <a:buFont typeface="Arial" pitchFamily="34" charset="0"/>
              <a:buChar char="•"/>
              <a:defRPr/>
            </a:pPr>
            <a:r>
              <a:rPr lang="en-US" dirty="0" smtClean="0"/>
              <a:t> Enter data from printed 1099-R into same boxes on TW screen</a:t>
            </a:r>
          </a:p>
          <a:p>
            <a:pPr marL="272628" lvl="1">
              <a:buFont typeface="Arial" pitchFamily="34" charset="0"/>
              <a:buChar char="•"/>
              <a:defRPr/>
            </a:pPr>
            <a:r>
              <a:rPr lang="en-US" dirty="0" smtClean="0"/>
              <a:t> If this is a total distribution, check box next to box 2 </a:t>
            </a:r>
          </a:p>
          <a:p>
            <a:pPr marL="272628" lvl="1">
              <a:buFont typeface="Arial" pitchFamily="34" charset="0"/>
              <a:buChar char="•"/>
              <a:defRPr/>
            </a:pPr>
            <a:r>
              <a:rPr lang="en-US" dirty="0" smtClean="0"/>
              <a:t> Be sure to enter any codes in Box 7.  Also check IRA/SEP/Simple1099-R box if this is an IRA distribution</a:t>
            </a:r>
          </a:p>
          <a:p>
            <a:pPr marL="272628" lvl="1">
              <a:defRPr/>
            </a:pPr>
            <a:endParaRPr lang="en-US" dirty="0" smtClean="0"/>
          </a:p>
          <a:p>
            <a:pPr>
              <a:buFont typeface="Arial" pitchFamily="34" charset="0"/>
              <a:buChar char="•"/>
              <a:defRPr/>
            </a:pPr>
            <a:r>
              <a:rPr lang="en-US" dirty="0" smtClean="0"/>
              <a:t> If Taxable Amount Not Determined box is checked &amp; Taxable Amount in Box 2 is not populated, use Simplified Method Worksheet at bottom of screen to determine taxable amount for Federal</a:t>
            </a:r>
          </a:p>
          <a:p>
            <a:pPr>
              <a:buFont typeface="Arial" pitchFamily="34" charset="0"/>
              <a:buChar char="•"/>
              <a:defRPr/>
            </a:pPr>
            <a:endParaRPr lang="en-US" dirty="0" smtClean="0"/>
          </a:p>
          <a:p>
            <a:pPr>
              <a:buFont typeface="Arial" pitchFamily="34" charset="0"/>
              <a:buNone/>
              <a:defRPr/>
            </a:pPr>
            <a:r>
              <a:rPr lang="en-US" dirty="0" smtClean="0"/>
              <a:t>CLICK ON 1040 PAGE 1 IN FORMS TREE</a:t>
            </a:r>
          </a:p>
          <a:p>
            <a:pPr>
              <a:buFont typeface="Arial" pitchFamily="34" charset="0"/>
              <a:buNone/>
              <a:defRPr/>
            </a:pPr>
            <a:r>
              <a:rPr lang="en-US" dirty="0" smtClean="0"/>
              <a:t> </a:t>
            </a:r>
          </a:p>
          <a:p>
            <a:pPr>
              <a:buFont typeface="Arial" pitchFamily="34" charset="0"/>
              <a:buChar char="•"/>
              <a:defRPr/>
            </a:pPr>
            <a:r>
              <a:rPr lang="en-US" dirty="0" smtClean="0"/>
              <a:t> TW will transfer gross amount of pension to 1040 Line 16a &amp; taxable amount to Line 16b; if distribution is from an IRA (based on check in box 7), gross amount will transfer to Line 15a &amp; taxable amount to Line 15b</a:t>
            </a:r>
          </a:p>
          <a:p>
            <a:pPr>
              <a:buFont typeface="Arial" pitchFamily="34" charset="0"/>
              <a:buChar char="•"/>
              <a:defRPr/>
            </a:pPr>
            <a:endParaRPr lang="en-US" dirty="0" smtClean="0"/>
          </a:p>
          <a:p>
            <a:pPr>
              <a:buFont typeface="Arial" pitchFamily="34" charset="0"/>
              <a:buNone/>
              <a:defRPr/>
            </a:pPr>
            <a:endParaRPr lang="en-US" dirty="0" smtClean="0"/>
          </a:p>
          <a:p>
            <a:pPr>
              <a:buFont typeface="Arial" pitchFamily="34" charset="0"/>
              <a:buNone/>
              <a:defRPr/>
            </a:pPr>
            <a:endParaRPr lang="en-US" dirty="0" smtClean="0"/>
          </a:p>
        </p:txBody>
      </p:sp>
      <p:sp>
        <p:nvSpPr>
          <p:cNvPr id="5007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212B21AD-0E04-4CB4-AB7F-9A23EC45B5DD}" type="datetime1">
              <a:rPr lang="en-US" smtClean="0"/>
              <a:pPr>
                <a:defRPr/>
              </a:pPr>
              <a:t>11/05/2015</a:t>
            </a:fld>
            <a:endParaRPr lang="en-US" dirty="0"/>
          </a:p>
        </p:txBody>
      </p:sp>
      <p:sp>
        <p:nvSpPr>
          <p:cNvPr id="5007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D220468-4121-4CC2-A79C-4884C05DCBE0}" type="slidenum">
              <a:rPr lang="en-US" altLang="en-US">
                <a:latin typeface="Verdana" panose="020B0604030504040204" pitchFamily="34" charset="0"/>
              </a:rPr>
              <a:pPr algn="r" eaLnBrk="1" hangingPunct="1">
                <a:spcBef>
                  <a:spcPct val="0"/>
                </a:spcBef>
              </a:pPr>
              <a:t>20</a:t>
            </a:fld>
            <a:endParaRPr lang="en-US" altLang="en-US">
              <a:latin typeface="Verdana" panose="020B0604030504040204" pitchFamily="34" charset="0"/>
            </a:endParaRPr>
          </a:p>
        </p:txBody>
      </p:sp>
    </p:spTree>
    <p:extLst>
      <p:ext uri="{BB962C8B-B14F-4D97-AF65-F5344CB8AC3E}">
        <p14:creationId xmlns:p14="http://schemas.microsoft.com/office/powerpoint/2010/main" val="2449195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2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Boxes in lower left corner are used to ensure that pensions are reported correctly on NJ 1040</a:t>
            </a:r>
          </a:p>
          <a:p>
            <a:pPr marL="268627" lvl="1">
              <a:buFontTx/>
              <a:buChar char="•"/>
            </a:pPr>
            <a:r>
              <a:rPr lang="en-US" altLang="en-US" dirty="0" smtClean="0">
                <a:cs typeface="Arial" panose="020B0604020202020204" pitchFamily="34" charset="0"/>
              </a:rPr>
              <a:t> Check Box 1 for pensions/IRA withdrawals that do not qualify for NJ pension exclusion (first $20,000)</a:t>
            </a:r>
          </a:p>
          <a:p>
            <a:pPr marL="268627" lvl="1">
              <a:buFontTx/>
              <a:buChar char="•"/>
            </a:pPr>
            <a:r>
              <a:rPr lang="en-US" altLang="en-US" dirty="0" smtClean="0">
                <a:cs typeface="Arial" panose="020B0604020202020204" pitchFamily="34" charset="0"/>
              </a:rPr>
              <a:t> Check Box 2 if military pension from Defense Finance &amp; Accounting Service.  NJ does not tax.  Federal does tax</a:t>
            </a:r>
          </a:p>
          <a:p>
            <a:pPr marL="268627" lvl="1">
              <a:buFontTx/>
              <a:buChar char="•"/>
            </a:pPr>
            <a:r>
              <a:rPr lang="en-US" altLang="en-US" dirty="0" smtClean="0">
                <a:cs typeface="Arial" panose="020B0604020202020204" pitchFamily="34" charset="0"/>
              </a:rPr>
              <a:t> Box 3 is not used</a:t>
            </a:r>
          </a:p>
          <a:p>
            <a:pPr marL="268627" lvl="1">
              <a:buFontTx/>
              <a:buChar char="•"/>
            </a:pPr>
            <a:r>
              <a:rPr lang="en-US" altLang="en-US" dirty="0" smtClean="0">
                <a:cs typeface="Arial" panose="020B0604020202020204" pitchFamily="34" charset="0"/>
              </a:rPr>
              <a:t> Check Railroad Retirement Box if RR pension.  NJ does not tax.  Federal does tax </a:t>
            </a:r>
          </a:p>
          <a:p>
            <a:pPr>
              <a:buFontTx/>
              <a:buChar char="•"/>
            </a:pPr>
            <a:endParaRPr lang="en-US" altLang="en-US" dirty="0" smtClean="0">
              <a:cs typeface="Arial" panose="020B0604020202020204" pitchFamily="34" charset="0"/>
            </a:endParaRPr>
          </a:p>
        </p:txBody>
      </p:sp>
      <p:sp>
        <p:nvSpPr>
          <p:cNvPr id="5027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F8668781-67DB-4583-B94D-2B243F9D0C2B}" type="datetime1">
              <a:rPr lang="en-US" smtClean="0"/>
              <a:pPr>
                <a:defRPr/>
              </a:pPr>
              <a:t>11/05/2015</a:t>
            </a:fld>
            <a:endParaRPr lang="en-US" dirty="0"/>
          </a:p>
        </p:txBody>
      </p:sp>
      <p:sp>
        <p:nvSpPr>
          <p:cNvPr id="50279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35DB7C7-D45C-4D34-96CA-297C18AA2719}" type="slidenum">
              <a:rPr lang="en-US" altLang="en-US">
                <a:latin typeface="Verdana" panose="020B0604030504040204" pitchFamily="34" charset="0"/>
              </a:rPr>
              <a:pPr algn="r" eaLnBrk="1" hangingPunct="1">
                <a:spcBef>
                  <a:spcPct val="0"/>
                </a:spcBef>
              </a:pPr>
              <a:t>21</a:t>
            </a:fld>
            <a:endParaRPr lang="en-US" altLang="en-US">
              <a:latin typeface="Verdana" panose="020B0604030504040204" pitchFamily="34" charset="0"/>
            </a:endParaRPr>
          </a:p>
        </p:txBody>
      </p:sp>
    </p:spTree>
    <p:extLst>
      <p:ext uri="{BB962C8B-B14F-4D97-AF65-F5344CB8AC3E}">
        <p14:creationId xmlns:p14="http://schemas.microsoft.com/office/powerpoint/2010/main" val="1303440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4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50483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8A1CBED-03D0-4988-A3D1-DC248C62AFD8}" type="slidenum">
              <a:rPr lang="en-US" altLang="en-US">
                <a:latin typeface="Verdana" panose="020B0604030504040204" pitchFamily="34" charset="0"/>
              </a:rPr>
              <a:pPr algn="r" eaLnBrk="1" hangingPunct="1">
                <a:spcBef>
                  <a:spcPct val="0"/>
                </a:spcBef>
              </a:pPr>
              <a:t>22</a:t>
            </a:fld>
            <a:endParaRPr lang="en-US" altLang="en-US">
              <a:latin typeface="Verdana" panose="020B0604030504040204" pitchFamily="34" charset="0"/>
            </a:endParaRPr>
          </a:p>
        </p:txBody>
      </p:sp>
    </p:spTree>
    <p:extLst>
      <p:ext uri="{BB962C8B-B14F-4D97-AF65-F5344CB8AC3E}">
        <p14:creationId xmlns:p14="http://schemas.microsoft.com/office/powerpoint/2010/main" val="452903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6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50688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D27AEAD-90DB-4DA4-805E-F7E97CE15EBC}" type="slidenum">
              <a:rPr lang="en-US" altLang="en-US">
                <a:latin typeface="Verdana" panose="020B0604030504040204" pitchFamily="34" charset="0"/>
              </a:rPr>
              <a:pPr algn="r" eaLnBrk="1" hangingPunct="1">
                <a:spcBef>
                  <a:spcPct val="0"/>
                </a:spcBef>
              </a:pPr>
              <a:t>23</a:t>
            </a:fld>
            <a:endParaRPr lang="en-US" altLang="en-US">
              <a:latin typeface="Verdana" panose="020B0604030504040204" pitchFamily="34" charset="0"/>
            </a:endParaRPr>
          </a:p>
        </p:txBody>
      </p:sp>
    </p:spTree>
    <p:extLst>
      <p:ext uri="{BB962C8B-B14F-4D97-AF65-F5344CB8AC3E}">
        <p14:creationId xmlns:p14="http://schemas.microsoft.com/office/powerpoint/2010/main" val="567092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9379" name="Notes Placeholder 2"/>
          <p:cNvSpPr>
            <a:spLocks noGrp="1"/>
          </p:cNvSpPr>
          <p:nvPr>
            <p:ph type="body" idx="1"/>
          </p:nvPr>
        </p:nvSpPr>
        <p:spPr bwMode="auto">
          <a:extLst/>
        </p:spPr>
        <p:txBody>
          <a:bodyPr/>
          <a:lstStyle/>
          <a:p>
            <a:pPr>
              <a:defRPr/>
            </a:pPr>
            <a:endParaRPr lang="en-US" altLang="en-US" dirty="0" smtClean="0"/>
          </a:p>
        </p:txBody>
      </p:sp>
      <p:sp>
        <p:nvSpPr>
          <p:cNvPr id="5089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F367C926-C560-40F3-97C3-2E44DEA3E4E4}" type="datetime1">
              <a:rPr lang="en-US" smtClean="0"/>
              <a:pPr>
                <a:defRPr/>
              </a:pPr>
              <a:t>11/05/2015</a:t>
            </a:fld>
            <a:endParaRPr lang="en-US" dirty="0"/>
          </a:p>
        </p:txBody>
      </p:sp>
      <p:sp>
        <p:nvSpPr>
          <p:cNvPr id="50893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8F7B473-AF90-4211-B1E2-AF0AC7C6A990}" type="slidenum">
              <a:rPr lang="en-US" altLang="en-US">
                <a:latin typeface="Verdana" panose="020B0604030504040204" pitchFamily="34" charset="0"/>
              </a:rPr>
              <a:pPr algn="r" eaLnBrk="1" hangingPunct="1">
                <a:spcBef>
                  <a:spcPct val="0"/>
                </a:spcBef>
              </a:pPr>
              <a:t>24</a:t>
            </a:fld>
            <a:endParaRPr lang="en-US" altLang="en-US">
              <a:latin typeface="Verdana" panose="020B0604030504040204" pitchFamily="34" charset="0"/>
            </a:endParaRPr>
          </a:p>
        </p:txBody>
      </p:sp>
    </p:spTree>
    <p:extLst>
      <p:ext uri="{BB962C8B-B14F-4D97-AF65-F5344CB8AC3E}">
        <p14:creationId xmlns:p14="http://schemas.microsoft.com/office/powerpoint/2010/main" val="2005810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9379" name="Notes Placeholder 2"/>
          <p:cNvSpPr>
            <a:spLocks noGrp="1"/>
          </p:cNvSpPr>
          <p:nvPr>
            <p:ph type="body" idx="1"/>
          </p:nvPr>
        </p:nvSpPr>
        <p:spPr bwMode="auto">
          <a:extLst/>
        </p:spPr>
        <p:txBody>
          <a:bodyPr/>
          <a:lstStyle/>
          <a:p>
            <a:pPr>
              <a:defRPr/>
            </a:pPr>
            <a:endParaRPr lang="en-US" altLang="en-US" dirty="0" smtClean="0"/>
          </a:p>
        </p:txBody>
      </p:sp>
      <p:sp>
        <p:nvSpPr>
          <p:cNvPr id="5089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F367C926-C560-40F3-97C3-2E44DEA3E4E4}" type="datetime1">
              <a:rPr lang="en-US" smtClean="0"/>
              <a:pPr>
                <a:defRPr/>
              </a:pPr>
              <a:t>11/05/2015</a:t>
            </a:fld>
            <a:endParaRPr lang="en-US" dirty="0"/>
          </a:p>
        </p:txBody>
      </p:sp>
      <p:sp>
        <p:nvSpPr>
          <p:cNvPr id="50893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8F7B473-AF90-4211-B1E2-AF0AC7C6A990}" type="slidenum">
              <a:rPr lang="en-US" altLang="en-US">
                <a:latin typeface="Verdana" panose="020B0604030504040204" pitchFamily="34" charset="0"/>
              </a:rPr>
              <a:pPr algn="r" eaLnBrk="1" hangingPunct="1">
                <a:spcBef>
                  <a:spcPct val="0"/>
                </a:spcBef>
              </a:pPr>
              <a:t>25</a:t>
            </a:fld>
            <a:endParaRPr lang="en-US" altLang="en-US">
              <a:latin typeface="Verdana" panose="020B0604030504040204" pitchFamily="34" charset="0"/>
            </a:endParaRPr>
          </a:p>
        </p:txBody>
      </p:sp>
    </p:spTree>
    <p:extLst>
      <p:ext uri="{BB962C8B-B14F-4D97-AF65-F5344CB8AC3E}">
        <p14:creationId xmlns:p14="http://schemas.microsoft.com/office/powerpoint/2010/main" val="39994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2"/>
          <p:cNvSpPr>
            <a:spLocks noGrp="1"/>
          </p:cNvSpPr>
          <p:nvPr>
            <p:ph type="dt" sz="quarter" idx="1"/>
          </p:nvPr>
        </p:nvSpPr>
        <p:spPr/>
        <p:txBody>
          <a:bodyPr/>
          <a:lstStyle/>
          <a:p>
            <a:pPr>
              <a:defRPr/>
            </a:pPr>
            <a:fld id="{79491C1C-4EB7-41D4-A094-858A64DCAADD}" type="datetime1">
              <a:rPr lang="en-US" smtClean="0"/>
              <a:pPr>
                <a:defRPr/>
              </a:pPr>
              <a:t>11/05/2015</a:t>
            </a:fld>
            <a:endParaRPr lang="en-US" dirty="0"/>
          </a:p>
        </p:txBody>
      </p:sp>
      <p:sp>
        <p:nvSpPr>
          <p:cNvPr id="510980"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0981"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
        <p:nvSpPr>
          <p:cNvPr id="51098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2B69CBD-524C-4040-B657-9AE2892EC374}" type="slidenum">
              <a:rPr lang="en-US" altLang="en-US">
                <a:latin typeface="Verdana" panose="020B0604030504040204" pitchFamily="34" charset="0"/>
              </a:rPr>
              <a:pPr algn="r" eaLnBrk="1" hangingPunct="1">
                <a:spcBef>
                  <a:spcPct val="0"/>
                </a:spcBef>
              </a:pPr>
              <a:t>26</a:t>
            </a:fld>
            <a:endParaRPr lang="en-US" altLang="en-US">
              <a:latin typeface="Verdana" panose="020B0604030504040204" pitchFamily="34" charset="0"/>
            </a:endParaRPr>
          </a:p>
        </p:txBody>
      </p:sp>
    </p:spTree>
    <p:extLst>
      <p:ext uri="{BB962C8B-B14F-4D97-AF65-F5344CB8AC3E}">
        <p14:creationId xmlns:p14="http://schemas.microsoft.com/office/powerpoint/2010/main" val="3993589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5651" name="Notes Placeholder 2"/>
          <p:cNvSpPr>
            <a:spLocks noGrp="1"/>
          </p:cNvSpPr>
          <p:nvPr>
            <p:ph type="body" idx="1"/>
          </p:nvPr>
        </p:nvSpPr>
        <p:spPr bwMode="auto"/>
        <p:txBody>
          <a:bodyPr>
            <a:normAutofit/>
          </a:bodyPr>
          <a:lstStyle/>
          <a:p>
            <a:pPr eaLnBrk="1" hangingPunct="1">
              <a:buFontTx/>
              <a:buChar char="•"/>
              <a:defRPr/>
            </a:pPr>
            <a:r>
              <a:rPr lang="en-US" dirty="0" smtClean="0"/>
              <a:t> This worksheet used to determine non-taxable portion of the retirement distribution, based on taxpayer’s original contributions to pension/annuity (in 1099-R 9b).  These contributions were taxed when contributed; therefore, they should not be taxed again on distribution.  Contributions must be recovered equally over the course of the pension’s expected life; cannot all be recovered up front before taxable portion</a:t>
            </a:r>
          </a:p>
          <a:p>
            <a:pPr eaLnBrk="1" hangingPunct="1">
              <a:buFontTx/>
              <a:buChar char="•"/>
              <a:defRPr/>
            </a:pPr>
            <a:r>
              <a:rPr lang="en-US" dirty="0" smtClean="0"/>
              <a:t> Enter cost basis in plan when payouts started on Line 1 (from Box 9b of 1099-R)</a:t>
            </a:r>
          </a:p>
          <a:p>
            <a:pPr eaLnBrk="1" hangingPunct="1">
              <a:buFontTx/>
              <a:buChar char="•"/>
              <a:defRPr/>
            </a:pPr>
            <a:r>
              <a:rPr lang="en-US" dirty="0" smtClean="0"/>
              <a:t> Check age of primary recipient at starting date of payouts (</a:t>
            </a:r>
            <a:r>
              <a:rPr lang="en-US" b="1" dirty="0" smtClean="0"/>
              <a:t>NOT</a:t>
            </a:r>
            <a:r>
              <a:rPr lang="en-US" dirty="0" smtClean="0"/>
              <a:t> today’s age) on Line 2</a:t>
            </a:r>
          </a:p>
          <a:p>
            <a:pPr eaLnBrk="1" hangingPunct="1">
              <a:buFontTx/>
              <a:buChar char="•"/>
              <a:defRPr/>
            </a:pPr>
            <a:r>
              <a:rPr lang="en-US" dirty="0" smtClean="0"/>
              <a:t> Check appropriate box on Line 2 based on payout starting date</a:t>
            </a:r>
          </a:p>
          <a:p>
            <a:pPr marL="268627" lvl="1">
              <a:buFontTx/>
              <a:buChar char="•"/>
              <a:defRPr/>
            </a:pPr>
            <a:r>
              <a:rPr lang="en-US" dirty="0" smtClean="0"/>
              <a:t> If a joint &amp; survivor annuity, enter combined age of both people at starting date of payouts (</a:t>
            </a:r>
            <a:r>
              <a:rPr lang="en-US" b="1" dirty="0" smtClean="0"/>
              <a:t>NOT</a:t>
            </a:r>
            <a:r>
              <a:rPr lang="en-US" dirty="0" smtClean="0"/>
              <a:t> today’s ages)</a:t>
            </a:r>
          </a:p>
          <a:p>
            <a:pPr eaLnBrk="1" hangingPunct="1">
              <a:buFontTx/>
              <a:buChar char="•"/>
              <a:defRPr/>
            </a:pPr>
            <a:r>
              <a:rPr lang="en-US" dirty="0" smtClean="0"/>
              <a:t> Enter # of months for which payments were received in current year on Line 4</a:t>
            </a:r>
          </a:p>
          <a:p>
            <a:pPr eaLnBrk="1" hangingPunct="1">
              <a:buFontTx/>
              <a:buChar char="•"/>
              <a:defRPr/>
            </a:pPr>
            <a:r>
              <a:rPr lang="en-US" dirty="0" smtClean="0"/>
              <a:t> Enter amount received tax free in prior years on Line 5 (from last year’s return or taxpayer)</a:t>
            </a:r>
          </a:p>
          <a:p>
            <a:pPr eaLnBrk="1" hangingPunct="1">
              <a:buFontTx/>
              <a:buChar char="•"/>
              <a:defRPr/>
            </a:pPr>
            <a:r>
              <a:rPr lang="en-US" dirty="0" smtClean="0"/>
              <a:t> TW will calculate how much of amount can be excluded from income &amp; how much will remain in the pension for future years’ calculations</a:t>
            </a:r>
          </a:p>
          <a:p>
            <a:pPr marL="269876" lvl="1">
              <a:buFontTx/>
              <a:buChar char="•"/>
              <a:defRPr/>
            </a:pPr>
            <a:r>
              <a:rPr lang="en-US" dirty="0" smtClean="0"/>
              <a:t> Exclusion amount will be the same for all full years of pension distribution; could be different for first &amp; last years of distribution since they may not be full years</a:t>
            </a:r>
          </a:p>
          <a:p>
            <a:pPr eaLnBrk="1" hangingPunct="1">
              <a:buFontTx/>
              <a:buChar char="•"/>
              <a:defRPr/>
            </a:pPr>
            <a:endParaRPr lang="en-US" dirty="0" smtClean="0"/>
          </a:p>
          <a:p>
            <a:pPr>
              <a:defRPr/>
            </a:pPr>
            <a:endParaRPr lang="en-US" dirty="0" smtClean="0"/>
          </a:p>
        </p:txBody>
      </p:sp>
      <p:sp>
        <p:nvSpPr>
          <p:cNvPr id="5130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B56EADA9-9816-41C5-B3ED-BACF6181466C}" type="datetime1">
              <a:rPr lang="en-US" smtClean="0"/>
              <a:pPr>
                <a:defRPr/>
              </a:pPr>
              <a:t>11/05/2015</a:t>
            </a:fld>
            <a:endParaRPr lang="en-US" dirty="0"/>
          </a:p>
        </p:txBody>
      </p:sp>
      <p:sp>
        <p:nvSpPr>
          <p:cNvPr id="51303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27DAB03-1031-4B04-A07C-28E09A873656}" type="slidenum">
              <a:rPr lang="en-US" altLang="en-US">
                <a:latin typeface="Verdana" panose="020B0604030504040204" pitchFamily="34" charset="0"/>
              </a:rPr>
              <a:pPr algn="r" eaLnBrk="1" hangingPunct="1">
                <a:spcBef>
                  <a:spcPct val="0"/>
                </a:spcBef>
              </a:pPr>
              <a:t>27</a:t>
            </a:fld>
            <a:endParaRPr lang="en-US" altLang="en-US">
              <a:latin typeface="Verdana" panose="020B0604030504040204" pitchFamily="34" charset="0"/>
            </a:endParaRPr>
          </a:p>
        </p:txBody>
      </p:sp>
    </p:spTree>
    <p:extLst>
      <p:ext uri="{BB962C8B-B14F-4D97-AF65-F5344CB8AC3E}">
        <p14:creationId xmlns:p14="http://schemas.microsoft.com/office/powerpoint/2010/main" val="450361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5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Line 16a includes Pensions, Annuities &amp; 401K s</a:t>
            </a:r>
          </a:p>
          <a:p>
            <a:r>
              <a:rPr lang="en-US" altLang="en-US" dirty="0" smtClean="0">
                <a:cs typeface="Arial" panose="020B0604020202020204" pitchFamily="34" charset="0"/>
              </a:rPr>
              <a:t> </a:t>
            </a:r>
          </a:p>
          <a:p>
            <a:pPr>
              <a:buFontTx/>
              <a:buChar char="•"/>
            </a:pPr>
            <a:r>
              <a:rPr lang="en-US" altLang="en-US" dirty="0" smtClean="0">
                <a:cs typeface="Arial" panose="020B0604020202020204" pitchFamily="34" charset="0"/>
              </a:rPr>
              <a:t> TW transfers total retirement distribution from 1099-R screen to 1040 Line 16a</a:t>
            </a:r>
          </a:p>
          <a:p>
            <a:r>
              <a:rPr lang="en-US" altLang="en-US" dirty="0" smtClean="0">
                <a:cs typeface="Arial" panose="020B0604020202020204" pitchFamily="34" charset="0"/>
              </a:rPr>
              <a:t>  </a:t>
            </a:r>
          </a:p>
          <a:p>
            <a:pPr>
              <a:buFontTx/>
              <a:buChar char="•"/>
            </a:pPr>
            <a:r>
              <a:rPr lang="en-US" altLang="en-US" dirty="0" smtClean="0">
                <a:cs typeface="Arial" panose="020B0604020202020204" pitchFamily="34" charset="0"/>
              </a:rPr>
              <a:t> TW transfers taxable portion of retirement distribution from 1099-R screen to 1040 Line 16b</a:t>
            </a:r>
          </a:p>
        </p:txBody>
      </p:sp>
      <p:sp>
        <p:nvSpPr>
          <p:cNvPr id="5150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D8989E36-D8C0-423D-BA7B-B472C0AA1387}" type="datetime1">
              <a:rPr lang="en-US" smtClean="0"/>
              <a:pPr>
                <a:defRPr/>
              </a:pPr>
              <a:t>11/05/2015</a:t>
            </a:fld>
            <a:endParaRPr lang="en-US" dirty="0"/>
          </a:p>
        </p:txBody>
      </p:sp>
      <p:sp>
        <p:nvSpPr>
          <p:cNvPr id="5150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DADF2BB-C1EF-4F2F-B575-D62679F65DA4}" type="slidenum">
              <a:rPr lang="en-US" altLang="en-US">
                <a:latin typeface="Verdana" panose="020B0604030504040204" pitchFamily="34" charset="0"/>
              </a:rPr>
              <a:pPr algn="r" eaLnBrk="1" hangingPunct="1">
                <a:spcBef>
                  <a:spcPct val="0"/>
                </a:spcBef>
              </a:pPr>
              <a:t>28</a:t>
            </a:fld>
            <a:endParaRPr lang="en-US" altLang="en-US">
              <a:latin typeface="Verdana" panose="020B0604030504040204" pitchFamily="34" charset="0"/>
            </a:endParaRPr>
          </a:p>
        </p:txBody>
      </p:sp>
    </p:spTree>
    <p:extLst>
      <p:ext uri="{BB962C8B-B14F-4D97-AF65-F5344CB8AC3E}">
        <p14:creationId xmlns:p14="http://schemas.microsoft.com/office/powerpoint/2010/main" val="1576184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7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51712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F4A9D58-1D50-4E76-BD7E-6DB4B867B054}" type="slidenum">
              <a:rPr lang="en-US" altLang="en-US">
                <a:latin typeface="Verdana" panose="020B0604030504040204" pitchFamily="34" charset="0"/>
              </a:rPr>
              <a:pPr algn="r" eaLnBrk="1" hangingPunct="1">
                <a:spcBef>
                  <a:spcPct val="0"/>
                </a:spcBef>
              </a:pPr>
              <a:t>29</a:t>
            </a:fld>
            <a:endParaRPr lang="en-US" altLang="en-US">
              <a:latin typeface="Verdana" panose="020B0604030504040204" pitchFamily="34" charset="0"/>
            </a:endParaRPr>
          </a:p>
        </p:txBody>
      </p:sp>
    </p:spTree>
    <p:extLst>
      <p:ext uri="{BB962C8B-B14F-4D97-AF65-F5344CB8AC3E}">
        <p14:creationId xmlns:p14="http://schemas.microsoft.com/office/powerpoint/2010/main" val="134438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cs typeface="Arial" panose="020B0604020202020204" pitchFamily="34" charset="0"/>
            </a:endParaRPr>
          </a:p>
        </p:txBody>
      </p:sp>
      <p:sp>
        <p:nvSpPr>
          <p:cNvPr id="47206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F77D946-E728-44FA-A66E-D87548AA4B83}" type="slidenum">
              <a:rPr lang="en-US" altLang="en-US">
                <a:latin typeface="Verdana" panose="020B0604030504040204" pitchFamily="34" charset="0"/>
              </a:rPr>
              <a:pPr algn="r" eaLnBrk="1" hangingPunct="1">
                <a:spcBef>
                  <a:spcPct val="0"/>
                </a:spcBef>
              </a:pPr>
              <a:t>3</a:t>
            </a:fld>
            <a:endParaRPr lang="en-US" altLang="en-US">
              <a:latin typeface="Verdana" panose="020B0604030504040204" pitchFamily="34" charset="0"/>
            </a:endParaRPr>
          </a:p>
        </p:txBody>
      </p:sp>
    </p:spTree>
    <p:extLst>
      <p:ext uri="{BB962C8B-B14F-4D97-AF65-F5344CB8AC3E}">
        <p14:creationId xmlns:p14="http://schemas.microsoft.com/office/powerpoint/2010/main" val="556839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51917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DB7FB30-77BE-40E6-8A22-BAC5A53E46C3}" type="slidenum">
              <a:rPr lang="en-US" altLang="en-US">
                <a:latin typeface="Verdana" panose="020B0604030504040204" pitchFamily="34" charset="0"/>
              </a:rPr>
              <a:pPr algn="r" eaLnBrk="1" hangingPunct="1">
                <a:spcBef>
                  <a:spcPct val="0"/>
                </a:spcBef>
              </a:pPr>
              <a:t>30</a:t>
            </a:fld>
            <a:endParaRPr lang="en-US" altLang="en-US">
              <a:latin typeface="Verdana" panose="020B0604030504040204" pitchFamily="34" charset="0"/>
            </a:endParaRPr>
          </a:p>
        </p:txBody>
      </p:sp>
    </p:spTree>
    <p:extLst>
      <p:ext uri="{BB962C8B-B14F-4D97-AF65-F5344CB8AC3E}">
        <p14:creationId xmlns:p14="http://schemas.microsoft.com/office/powerpoint/2010/main" val="2388804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1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52122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FEEBC01-330C-4045-AC10-51858DE7B8E9}" type="slidenum">
              <a:rPr lang="en-US" altLang="en-US">
                <a:latin typeface="Verdana" panose="020B0604030504040204" pitchFamily="34" charset="0"/>
              </a:rPr>
              <a:pPr algn="r" eaLnBrk="1" hangingPunct="1">
                <a:spcBef>
                  <a:spcPct val="0"/>
                </a:spcBef>
              </a:pPr>
              <a:t>31</a:t>
            </a:fld>
            <a:endParaRPr lang="en-US" altLang="en-US">
              <a:latin typeface="Verdana" panose="020B0604030504040204" pitchFamily="34" charset="0"/>
            </a:endParaRPr>
          </a:p>
        </p:txBody>
      </p:sp>
    </p:spTree>
    <p:extLst>
      <p:ext uri="{BB962C8B-B14F-4D97-AF65-F5344CB8AC3E}">
        <p14:creationId xmlns:p14="http://schemas.microsoft.com/office/powerpoint/2010/main" val="178455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32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52326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7CC86AD-C447-47E8-A55D-EC22B34F5092}" type="slidenum">
              <a:rPr lang="en-US" altLang="en-US">
                <a:latin typeface="Verdana" panose="020B0604030504040204" pitchFamily="34" charset="0"/>
              </a:rPr>
              <a:pPr algn="r" eaLnBrk="1" hangingPunct="1">
                <a:spcBef>
                  <a:spcPct val="0"/>
                </a:spcBef>
              </a:pPr>
              <a:t>32</a:t>
            </a:fld>
            <a:endParaRPr lang="en-US" altLang="en-US">
              <a:latin typeface="Verdana" panose="020B0604030504040204" pitchFamily="34" charset="0"/>
            </a:endParaRPr>
          </a:p>
        </p:txBody>
      </p:sp>
    </p:spTree>
    <p:extLst>
      <p:ext uri="{BB962C8B-B14F-4D97-AF65-F5344CB8AC3E}">
        <p14:creationId xmlns:p14="http://schemas.microsoft.com/office/powerpoint/2010/main" val="457009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5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The easiest way for a taxpayer to transfer money from one trustee to another is to go to new trustee &amp; ask for this to be done electronically</a:t>
            </a:r>
          </a:p>
          <a:p>
            <a:pPr>
              <a:buFontTx/>
              <a:buNone/>
            </a:pPr>
            <a:endParaRPr lang="en-US" altLang="en-US" dirty="0" smtClean="0">
              <a:cs typeface="Arial" panose="020B0604020202020204" pitchFamily="34" charset="0"/>
            </a:endParaRPr>
          </a:p>
        </p:txBody>
      </p:sp>
      <p:sp>
        <p:nvSpPr>
          <p:cNvPr id="52531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0AF6E59-B020-49A6-95B7-1549B3BEA966}" type="slidenum">
              <a:rPr lang="en-US" altLang="en-US">
                <a:latin typeface="Verdana" panose="020B0604030504040204" pitchFamily="34" charset="0"/>
              </a:rPr>
              <a:pPr algn="r" eaLnBrk="1" hangingPunct="1">
                <a:spcBef>
                  <a:spcPct val="0"/>
                </a:spcBef>
              </a:pPr>
              <a:t>33</a:t>
            </a:fld>
            <a:endParaRPr lang="en-US" altLang="en-US">
              <a:latin typeface="Verdana" panose="020B0604030504040204" pitchFamily="34" charset="0"/>
            </a:endParaRPr>
          </a:p>
        </p:txBody>
      </p:sp>
    </p:spTree>
    <p:extLst>
      <p:ext uri="{BB962C8B-B14F-4D97-AF65-F5344CB8AC3E}">
        <p14:creationId xmlns:p14="http://schemas.microsoft.com/office/powerpoint/2010/main" val="2282467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smtClean="0">
                <a:cs typeface="Arial" panose="020B0604020202020204" pitchFamily="34" charset="0"/>
              </a:rPr>
              <a:t> Situation could happen when you retire</a:t>
            </a:r>
          </a:p>
        </p:txBody>
      </p:sp>
      <p:sp>
        <p:nvSpPr>
          <p:cNvPr id="52736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C238100-8FA4-475C-B26B-0FA7F6D927A7}" type="slidenum">
              <a:rPr lang="en-US" altLang="en-US">
                <a:latin typeface="Verdana" panose="020B0604030504040204" pitchFamily="34" charset="0"/>
              </a:rPr>
              <a:pPr algn="r" eaLnBrk="1" hangingPunct="1">
                <a:spcBef>
                  <a:spcPct val="0"/>
                </a:spcBef>
              </a:pPr>
              <a:t>34</a:t>
            </a:fld>
            <a:endParaRPr lang="en-US" altLang="en-US">
              <a:latin typeface="Verdana" panose="020B0604030504040204" pitchFamily="34" charset="0"/>
            </a:endParaRPr>
          </a:p>
        </p:txBody>
      </p:sp>
    </p:spTree>
    <p:extLst>
      <p:ext uri="{BB962C8B-B14F-4D97-AF65-F5344CB8AC3E}">
        <p14:creationId xmlns:p14="http://schemas.microsoft.com/office/powerpoint/2010/main" val="1645056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cs typeface="Arial" panose="020B0604020202020204" pitchFamily="34" charset="0"/>
              </a:rPr>
              <a:t> This frequently happens when taxpayer goes to original trustee and closes out IRA.  Then goes to a new trustee &amp; opens a new IRA</a:t>
            </a:r>
          </a:p>
        </p:txBody>
      </p:sp>
      <p:sp>
        <p:nvSpPr>
          <p:cNvPr id="52941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089C3CB-33F7-4037-A888-7C74F530CF5A}" type="slidenum">
              <a:rPr lang="en-US" altLang="en-US">
                <a:latin typeface="Verdana" panose="020B0604030504040204" pitchFamily="34" charset="0"/>
              </a:rPr>
              <a:pPr algn="r" eaLnBrk="1" hangingPunct="1">
                <a:spcBef>
                  <a:spcPct val="0"/>
                </a:spcBef>
              </a:pPr>
              <a:t>35</a:t>
            </a:fld>
            <a:endParaRPr lang="en-US" altLang="en-US">
              <a:latin typeface="Verdana" panose="020B0604030504040204" pitchFamily="34" charset="0"/>
            </a:endParaRPr>
          </a:p>
        </p:txBody>
      </p:sp>
    </p:spTree>
    <p:extLst>
      <p:ext uri="{BB962C8B-B14F-4D97-AF65-F5344CB8AC3E}">
        <p14:creationId xmlns:p14="http://schemas.microsoft.com/office/powerpoint/2010/main" val="3049946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1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If any of amount on 1099-R was rolled over into another retirement plan within the required 60 days, enter the roll-over amount on Exclusion Worksheet Line 1 of 1099R screen.  TW will exclude from taxable income</a:t>
            </a:r>
          </a:p>
        </p:txBody>
      </p:sp>
      <p:sp>
        <p:nvSpPr>
          <p:cNvPr id="5314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F307F4C-4E6D-4743-A885-6BC21CCAD6EB}" type="datetime1">
              <a:rPr lang="en-US" smtClean="0"/>
              <a:pPr>
                <a:defRPr/>
              </a:pPr>
              <a:t>11/05/2015</a:t>
            </a:fld>
            <a:endParaRPr lang="en-US" dirty="0"/>
          </a:p>
        </p:txBody>
      </p:sp>
      <p:sp>
        <p:nvSpPr>
          <p:cNvPr id="53146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F709A7C-9803-4024-B037-3AE248508710}" type="slidenum">
              <a:rPr lang="en-US" altLang="en-US">
                <a:latin typeface="Verdana" panose="020B0604030504040204" pitchFamily="34" charset="0"/>
              </a:rPr>
              <a:pPr algn="r" eaLnBrk="1" hangingPunct="1">
                <a:spcBef>
                  <a:spcPct val="0"/>
                </a:spcBef>
              </a:pPr>
              <a:t>36</a:t>
            </a:fld>
            <a:endParaRPr lang="en-US" altLang="en-US">
              <a:latin typeface="Verdana" panose="020B0604030504040204" pitchFamily="34" charset="0"/>
            </a:endParaRPr>
          </a:p>
        </p:txBody>
      </p:sp>
    </p:spTree>
    <p:extLst>
      <p:ext uri="{BB962C8B-B14F-4D97-AF65-F5344CB8AC3E}">
        <p14:creationId xmlns:p14="http://schemas.microsoft.com/office/powerpoint/2010/main" val="2405265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3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Once amount is entered into Exclusion Worksheet Line 1 on 1099-R screen, TW will automatically check rollover box on 1040 Line 15b</a:t>
            </a:r>
          </a:p>
          <a:p>
            <a:pPr>
              <a:buFontTx/>
              <a:buChar char="•"/>
            </a:pPr>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Link to IRA Rollover Explanation screen from Box “F9 to explain” </a:t>
            </a:r>
          </a:p>
          <a:p>
            <a:endParaRPr lang="en-US" altLang="en-US" dirty="0" smtClean="0">
              <a:cs typeface="Arial" panose="020B0604020202020204" pitchFamily="34" charset="0"/>
            </a:endParaRPr>
          </a:p>
          <a:p>
            <a:endParaRPr lang="en-US" altLang="en-US" dirty="0" smtClean="0">
              <a:cs typeface="Arial" panose="020B0604020202020204" pitchFamily="34" charset="0"/>
            </a:endParaRPr>
          </a:p>
          <a:p>
            <a:endParaRPr lang="en-US" altLang="en-US" dirty="0" smtClean="0">
              <a:cs typeface="Arial" panose="020B0604020202020204" pitchFamily="34" charset="0"/>
            </a:endParaRPr>
          </a:p>
          <a:p>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5335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6D630D3C-3077-4C65-8F49-F6C1BB410A28}" type="datetime1">
              <a:rPr lang="en-US" smtClean="0"/>
              <a:pPr>
                <a:defRPr/>
              </a:pPr>
              <a:t>11/05/2015</a:t>
            </a:fld>
            <a:endParaRPr lang="en-US" dirty="0"/>
          </a:p>
        </p:txBody>
      </p:sp>
      <p:sp>
        <p:nvSpPr>
          <p:cNvPr id="53351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BBFCFE6-E0AC-4BCF-B600-229F22F25507}" type="slidenum">
              <a:rPr lang="en-US" altLang="en-US">
                <a:latin typeface="Verdana" panose="020B0604030504040204" pitchFamily="34" charset="0"/>
              </a:rPr>
              <a:pPr algn="r" eaLnBrk="1" hangingPunct="1">
                <a:spcBef>
                  <a:spcPct val="0"/>
                </a:spcBef>
              </a:pPr>
              <a:t>37</a:t>
            </a:fld>
            <a:endParaRPr lang="en-US" altLang="en-US">
              <a:latin typeface="Verdana" panose="020B0604030504040204" pitchFamily="34" charset="0"/>
            </a:endParaRPr>
          </a:p>
        </p:txBody>
      </p:sp>
    </p:spTree>
    <p:extLst>
      <p:ext uri="{BB962C8B-B14F-4D97-AF65-F5344CB8AC3E}">
        <p14:creationId xmlns:p14="http://schemas.microsoft.com/office/powerpoint/2010/main" val="1884820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5955" name="Notes Placeholder 2"/>
          <p:cNvSpPr>
            <a:spLocks noGrp="1"/>
          </p:cNvSpPr>
          <p:nvPr>
            <p:ph type="body" idx="1"/>
          </p:nvPr>
        </p:nvSpPr>
        <p:spPr bwMode="auto"/>
        <p:txBody>
          <a:bodyPr/>
          <a:lstStyle/>
          <a:p>
            <a:pPr>
              <a:defRPr/>
            </a:pPr>
            <a:r>
              <a:rPr lang="en-US" dirty="0" smtClean="0"/>
              <a:t>LINK TO IRA ROLL-OVER EXPLANATION SHEET from “F9 to Explain” box on 1040 Line 15b</a:t>
            </a:r>
          </a:p>
          <a:p>
            <a:pPr>
              <a:defRPr/>
            </a:pPr>
            <a:endParaRPr lang="en-US" dirty="0" smtClean="0"/>
          </a:p>
          <a:p>
            <a:pPr>
              <a:buFont typeface="Arial" pitchFamily="34" charset="0"/>
              <a:buChar char="•"/>
              <a:defRPr/>
            </a:pPr>
            <a:r>
              <a:rPr lang="en-US" dirty="0" smtClean="0"/>
              <a:t> Document the details of the rollover, including original and receiving trustees and statement that transfer was done within 60 days</a:t>
            </a:r>
          </a:p>
          <a:p>
            <a:pPr marL="179917">
              <a:buFont typeface="Arial" pitchFamily="34" charset="0"/>
              <a:buChar char="•"/>
              <a:defRPr/>
            </a:pPr>
            <a:r>
              <a:rPr lang="en-US" dirty="0" smtClean="0"/>
              <a:t> TW will exclude rollover amount from taxable income </a:t>
            </a:r>
          </a:p>
        </p:txBody>
      </p:sp>
      <p:sp>
        <p:nvSpPr>
          <p:cNvPr id="5355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75F5FFA-9346-44B3-BE51-41CEBED7F712}" type="datetime1">
              <a:rPr lang="en-US" smtClean="0"/>
              <a:pPr>
                <a:defRPr/>
              </a:pPr>
              <a:t>11/05/2015</a:t>
            </a:fld>
            <a:endParaRPr lang="en-US" dirty="0"/>
          </a:p>
        </p:txBody>
      </p:sp>
      <p:sp>
        <p:nvSpPr>
          <p:cNvPr id="53555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2E33609-5D51-4479-8E18-401C007073D9}" type="slidenum">
              <a:rPr lang="en-US" altLang="en-US">
                <a:latin typeface="Verdana" panose="020B0604030504040204" pitchFamily="34" charset="0"/>
              </a:rPr>
              <a:pPr algn="r" eaLnBrk="1" hangingPunct="1">
                <a:spcBef>
                  <a:spcPct val="0"/>
                </a:spcBef>
              </a:pPr>
              <a:t>38</a:t>
            </a:fld>
            <a:endParaRPr lang="en-US" altLang="en-US">
              <a:latin typeface="Verdana" panose="020B0604030504040204" pitchFamily="34" charset="0"/>
            </a:endParaRPr>
          </a:p>
        </p:txBody>
      </p:sp>
    </p:spTree>
    <p:extLst>
      <p:ext uri="{BB962C8B-B14F-4D97-AF65-F5344CB8AC3E}">
        <p14:creationId xmlns:p14="http://schemas.microsoft.com/office/powerpoint/2010/main" val="262836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7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TW will transfer total distribution from 1099-R to 1040 Line 15a</a:t>
            </a:r>
          </a:p>
          <a:p>
            <a:pPr>
              <a:buFontTx/>
              <a:buChar char="•"/>
            </a:pPr>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TW will subtract rolled over amount from total distribution &amp; transfer amount left to be taxed to 1040 Line 15b</a:t>
            </a:r>
          </a:p>
          <a:p>
            <a:pPr>
              <a:buFontTx/>
              <a:buChar char="•"/>
            </a:pPr>
            <a:endParaRPr lang="en-US" altLang="en-US" dirty="0" smtClean="0">
              <a:cs typeface="Arial" panose="020B0604020202020204" pitchFamily="34" charset="0"/>
            </a:endParaRPr>
          </a:p>
        </p:txBody>
      </p:sp>
      <p:sp>
        <p:nvSpPr>
          <p:cNvPr id="537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4AF6501B-AD32-45BF-8734-A170D90723C0}" type="datetime1">
              <a:rPr lang="en-US" smtClean="0"/>
              <a:pPr>
                <a:defRPr/>
              </a:pPr>
              <a:t>11/05/2015</a:t>
            </a:fld>
            <a:endParaRPr lang="en-US" dirty="0"/>
          </a:p>
        </p:txBody>
      </p:sp>
      <p:sp>
        <p:nvSpPr>
          <p:cNvPr id="53760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93DCB96-DEC6-4F9C-9D08-8EE261B2823E}" type="slidenum">
              <a:rPr lang="en-US" altLang="en-US">
                <a:latin typeface="Verdana" panose="020B0604030504040204" pitchFamily="34" charset="0"/>
              </a:rPr>
              <a:pPr algn="r" eaLnBrk="1" hangingPunct="1">
                <a:spcBef>
                  <a:spcPct val="0"/>
                </a:spcBef>
              </a:pPr>
              <a:t>39</a:t>
            </a:fld>
            <a:endParaRPr lang="en-US" altLang="en-US">
              <a:latin typeface="Verdana" panose="020B0604030504040204" pitchFamily="34" charset="0"/>
            </a:endParaRPr>
          </a:p>
        </p:txBody>
      </p:sp>
    </p:spTree>
    <p:extLst>
      <p:ext uri="{BB962C8B-B14F-4D97-AF65-F5344CB8AC3E}">
        <p14:creationId xmlns:p14="http://schemas.microsoft.com/office/powerpoint/2010/main" val="182986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26627" name="Date Placeholder 2"/>
          <p:cNvSpPr>
            <a:spLocks noGrp="1"/>
          </p:cNvSpPr>
          <p:nvPr>
            <p:ph type="dt" sz="quarter" idx="1"/>
          </p:nvPr>
        </p:nvSpPr>
        <p:spPr bwMode="auto">
          <a:ln>
            <a:miter lim="800000"/>
            <a:headEnd/>
            <a:tailEnd/>
          </a:ln>
        </p:spPr>
        <p:txBody>
          <a:bodyPr/>
          <a:lstStyle/>
          <a:p>
            <a:pPr>
              <a:defRPr/>
            </a:pPr>
            <a:fld id="{F53FD297-C182-46FF-90DB-7DEEC14E9A6E}" type="datetime1">
              <a:rPr lang="en-US" smtClean="0"/>
              <a:pPr>
                <a:defRPr/>
              </a:pPr>
              <a:t>11/05/2015</a:t>
            </a:fld>
            <a:endParaRPr lang="en-US" dirty="0" smtClean="0"/>
          </a:p>
        </p:txBody>
      </p:sp>
      <p:sp>
        <p:nvSpPr>
          <p:cNvPr id="474116"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89D049-DE37-4923-8163-C8327A0AFD54}" type="slidenum">
              <a:rPr lang="en-US" altLang="en-US">
                <a:latin typeface="Arial" panose="020B0604020202020204" pitchFamily="34" charset="0"/>
              </a:rPr>
              <a:pPr algn="r" eaLnBrk="1" hangingPunct="1">
                <a:spcBef>
                  <a:spcPct val="0"/>
                </a:spcBef>
              </a:pPr>
              <a:t>4</a:t>
            </a:fld>
            <a:endParaRPr lang="en-US" altLang="en-US">
              <a:latin typeface="Arial" panose="020B0604020202020204" pitchFamily="34" charset="0"/>
            </a:endParaRPr>
          </a:p>
        </p:txBody>
      </p:sp>
      <p:sp>
        <p:nvSpPr>
          <p:cNvPr id="474117"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8"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Arial" pitchFamily="34" charset="0"/>
              <a:buNone/>
            </a:pPr>
            <a:endParaRPr lang="en-US" altLang="en-US" sz="1800" dirty="0">
              <a:cs typeface="Arial" panose="020B0604020202020204" pitchFamily="34" charset="0"/>
            </a:endParaRPr>
          </a:p>
        </p:txBody>
      </p:sp>
    </p:spTree>
    <p:extLst>
      <p:ext uri="{BB962C8B-B14F-4D97-AF65-F5344CB8AC3E}">
        <p14:creationId xmlns:p14="http://schemas.microsoft.com/office/powerpoint/2010/main" val="2252432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9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53965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4CFE461-01EC-4DB7-AFC3-1258ADB99A61}" type="slidenum">
              <a:rPr lang="en-US" altLang="en-US">
                <a:latin typeface="Verdana" panose="020B0604030504040204" pitchFamily="34" charset="0"/>
              </a:rPr>
              <a:pPr algn="r" eaLnBrk="1" hangingPunct="1">
                <a:spcBef>
                  <a:spcPct val="0"/>
                </a:spcBef>
              </a:pPr>
              <a:t>40</a:t>
            </a:fld>
            <a:endParaRPr lang="en-US" altLang="en-US">
              <a:latin typeface="Verdana" panose="020B0604030504040204" pitchFamily="34" charset="0"/>
            </a:endParaRPr>
          </a:p>
        </p:txBody>
      </p:sp>
    </p:spTree>
    <p:extLst>
      <p:ext uri="{BB962C8B-B14F-4D97-AF65-F5344CB8AC3E}">
        <p14:creationId xmlns:p14="http://schemas.microsoft.com/office/powerpoint/2010/main" val="375542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1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smtClean="0">
                <a:cs typeface="Arial" panose="020B0604020202020204" pitchFamily="34" charset="0"/>
              </a:rPr>
              <a:t> How would we know?  Client would have to disclose that they are public safety officer (Police, Fireperson, Rescue Squad, chaplain)  </a:t>
            </a:r>
          </a:p>
          <a:p>
            <a:pPr>
              <a:buFont typeface="Arial" pitchFamily="34" charset="0"/>
              <a:buNone/>
            </a:pPr>
            <a:endParaRPr lang="en-US" altLang="en-US" dirty="0" smtClean="0">
              <a:cs typeface="Arial" panose="020B0604020202020204" pitchFamily="34" charset="0"/>
            </a:endParaRPr>
          </a:p>
          <a:p>
            <a:pPr>
              <a:buFont typeface="Arial" pitchFamily="34" charset="0"/>
              <a:buChar char="•"/>
            </a:pPr>
            <a:r>
              <a:rPr lang="en-US" altLang="en-US" dirty="0" smtClean="0">
                <a:cs typeface="Arial" panose="020B0604020202020204" pitchFamily="34" charset="0"/>
              </a:rPr>
              <a:t> To avoid giving officer a double benefit, you cannot also deduct medical insurance premium on </a:t>
            </a:r>
            <a:r>
              <a:rPr lang="en-US" altLang="en-US" dirty="0" err="1" smtClean="0">
                <a:cs typeface="Arial" panose="020B0604020202020204" pitchFamily="34" charset="0"/>
              </a:rPr>
              <a:t>Sch</a:t>
            </a:r>
            <a:r>
              <a:rPr lang="en-US" altLang="en-US" dirty="0" smtClean="0">
                <a:cs typeface="Arial" panose="020B0604020202020204" pitchFamily="34" charset="0"/>
              </a:rPr>
              <a:t> A</a:t>
            </a:r>
            <a:r>
              <a:rPr lang="en-US" altLang="en-US" baseline="0" dirty="0" smtClean="0">
                <a:cs typeface="Arial" panose="020B0604020202020204" pitchFamily="34" charset="0"/>
              </a:rPr>
              <a:t> for these  premiums</a:t>
            </a:r>
            <a:endParaRPr lang="en-US" altLang="en-US" dirty="0" smtClean="0">
              <a:cs typeface="Arial" panose="020B0604020202020204" pitchFamily="34" charset="0"/>
            </a:endParaRPr>
          </a:p>
        </p:txBody>
      </p:sp>
      <p:sp>
        <p:nvSpPr>
          <p:cNvPr id="54170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38D97BF-2A3C-418D-8772-03E939B578BE}" type="slidenum">
              <a:rPr lang="en-US" altLang="en-US">
                <a:latin typeface="Verdana" panose="020B0604030504040204" pitchFamily="34" charset="0"/>
              </a:rPr>
              <a:pPr algn="r" eaLnBrk="1" hangingPunct="1">
                <a:spcBef>
                  <a:spcPct val="0"/>
                </a:spcBef>
              </a:pPr>
              <a:t>41</a:t>
            </a:fld>
            <a:endParaRPr lang="en-US" altLang="en-US">
              <a:latin typeface="Verdana" panose="020B0604030504040204" pitchFamily="34" charset="0"/>
            </a:endParaRPr>
          </a:p>
        </p:txBody>
      </p:sp>
    </p:spTree>
    <p:extLst>
      <p:ext uri="{BB962C8B-B14F-4D97-AF65-F5344CB8AC3E}">
        <p14:creationId xmlns:p14="http://schemas.microsoft.com/office/powerpoint/2010/main" val="927799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3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You can recognize return of contributions made to an annuity by:</a:t>
            </a:r>
          </a:p>
          <a:p>
            <a:pPr marL="268627" lvl="1">
              <a:buFontTx/>
              <a:buChar char="•"/>
            </a:pPr>
            <a:r>
              <a:rPr lang="en-US" altLang="en-US" dirty="0" smtClean="0">
                <a:cs typeface="Arial" panose="020B0604020202020204" pitchFamily="34" charset="0"/>
              </a:rPr>
              <a:t> 1099-R with amount in Box 1 (Gross Amount) &amp; Box 5 (Employee Contributions Designated Roth or Insurance Premiums)</a:t>
            </a:r>
          </a:p>
          <a:p>
            <a:pPr marL="268627" lvl="1">
              <a:buFontTx/>
              <a:buChar char="•"/>
            </a:pPr>
            <a:r>
              <a:rPr lang="en-US" altLang="en-US" dirty="0" smtClean="0">
                <a:cs typeface="Arial" panose="020B0604020202020204" pitchFamily="34" charset="0"/>
              </a:rPr>
              <a:t> Nothing may be checked in boxes for “Taxable Amount Not Determined” or “Total Distribution”</a:t>
            </a:r>
          </a:p>
          <a:p>
            <a:pPr marL="268627" lvl="1">
              <a:buFontTx/>
              <a:buChar char="•"/>
            </a:pPr>
            <a:r>
              <a:rPr lang="en-US" altLang="en-US" dirty="0" smtClean="0">
                <a:cs typeface="Arial" panose="020B0604020202020204" pitchFamily="34" charset="0"/>
              </a:rPr>
              <a:t> Box 7 code = 7 (Normal Distribution) </a:t>
            </a:r>
          </a:p>
        </p:txBody>
      </p:sp>
      <p:sp>
        <p:nvSpPr>
          <p:cNvPr id="54374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5DF4926-258F-4C8F-A11B-134514342381}" type="slidenum">
              <a:rPr lang="en-US" altLang="en-US">
                <a:latin typeface="Verdana" panose="020B0604030504040204" pitchFamily="34" charset="0"/>
              </a:rPr>
              <a:pPr algn="r" eaLnBrk="1" hangingPunct="1">
                <a:spcBef>
                  <a:spcPct val="0"/>
                </a:spcBef>
              </a:pPr>
              <a:t>42</a:t>
            </a:fld>
            <a:endParaRPr lang="en-US" altLang="en-US">
              <a:latin typeface="Verdana" panose="020B0604030504040204" pitchFamily="34" charset="0"/>
            </a:endParaRPr>
          </a:p>
        </p:txBody>
      </p:sp>
    </p:spTree>
    <p:extLst>
      <p:ext uri="{BB962C8B-B14F-4D97-AF65-F5344CB8AC3E}">
        <p14:creationId xmlns:p14="http://schemas.microsoft.com/office/powerpoint/2010/main" val="1373088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5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54579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F71F5BA-5DD4-476D-93E6-D188D7B7685E}" type="slidenum">
              <a:rPr lang="en-US" altLang="en-US">
                <a:latin typeface="Verdana" panose="020B0604030504040204" pitchFamily="34" charset="0"/>
              </a:rPr>
              <a:pPr algn="r" eaLnBrk="1" hangingPunct="1">
                <a:spcBef>
                  <a:spcPct val="0"/>
                </a:spcBef>
              </a:pPr>
              <a:t>43</a:t>
            </a:fld>
            <a:endParaRPr lang="en-US" altLang="en-US">
              <a:latin typeface="Verdana" panose="020B0604030504040204" pitchFamily="34" charset="0"/>
            </a:endParaRPr>
          </a:p>
        </p:txBody>
      </p:sp>
    </p:spTree>
    <p:extLst>
      <p:ext uri="{BB962C8B-B14F-4D97-AF65-F5344CB8AC3E}">
        <p14:creationId xmlns:p14="http://schemas.microsoft.com/office/powerpoint/2010/main" val="2584699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7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54784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7F26812-AFC4-45B2-84C4-AAEADA9D5505}" type="slidenum">
              <a:rPr lang="en-US" altLang="en-US">
                <a:latin typeface="Verdana" panose="020B0604030504040204" pitchFamily="34" charset="0"/>
              </a:rPr>
              <a:pPr algn="r" eaLnBrk="1" hangingPunct="1">
                <a:spcBef>
                  <a:spcPct val="0"/>
                </a:spcBef>
              </a:pPr>
              <a:t>44</a:t>
            </a:fld>
            <a:endParaRPr lang="en-US" altLang="en-US">
              <a:latin typeface="Verdana" panose="020B0604030504040204" pitchFamily="34" charset="0"/>
            </a:endParaRPr>
          </a:p>
        </p:txBody>
      </p:sp>
    </p:spTree>
    <p:extLst>
      <p:ext uri="{BB962C8B-B14F-4D97-AF65-F5344CB8AC3E}">
        <p14:creationId xmlns:p14="http://schemas.microsoft.com/office/powerpoint/2010/main" val="3677472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9267" name="Notes Placeholder 2"/>
          <p:cNvSpPr>
            <a:spLocks noGrp="1"/>
          </p:cNvSpPr>
          <p:nvPr>
            <p:ph type="body" idx="1"/>
          </p:nvPr>
        </p:nvSpPr>
        <p:spPr bwMode="auto"/>
        <p:txBody>
          <a:bodyPr/>
          <a:lstStyle/>
          <a:p>
            <a:pPr eaLnBrk="1" hangingPunct="1">
              <a:buFont typeface="Arial" pitchFamily="34" charset="0"/>
              <a:buChar char="•"/>
              <a:defRPr/>
            </a:pPr>
            <a:r>
              <a:rPr lang="en-US" dirty="0" smtClean="0"/>
              <a:t> If distribution is from an IRA and non-deductible contributions were previously made to that IRA, some of the distribution may not be taxable</a:t>
            </a:r>
          </a:p>
          <a:p>
            <a:pPr marL="179917" lvl="1">
              <a:buFont typeface="Arial" pitchFamily="34" charset="0"/>
              <a:buChar char="•"/>
              <a:defRPr/>
            </a:pPr>
            <a:r>
              <a:rPr lang="en-US" dirty="0" smtClean="0"/>
              <a:t> Determining amount taxable can be complex, so refer to an experienced counselor</a:t>
            </a:r>
          </a:p>
          <a:p>
            <a:pPr marL="179917" lvl="1">
              <a:buFont typeface="Arial" pitchFamily="34" charset="0"/>
              <a:buChar char="•"/>
              <a:defRPr/>
            </a:pPr>
            <a:r>
              <a:rPr lang="en-US" dirty="0" smtClean="0"/>
              <a:t> Check Box under Line 5 on Exclusion Worksheet</a:t>
            </a:r>
          </a:p>
          <a:p>
            <a:pPr marL="179917" lvl="1">
              <a:buFont typeface="Arial" pitchFamily="34" charset="0"/>
              <a:buChar char="•"/>
              <a:defRPr/>
            </a:pPr>
            <a:r>
              <a:rPr lang="en-US" dirty="0" smtClean="0"/>
              <a:t> Use Forms List icon at top of 1099-R screen to add Form 8606 Nondeductible IRA to Forms Tree</a:t>
            </a:r>
          </a:p>
          <a:p>
            <a:pPr marL="179917" lvl="1">
              <a:buFont typeface="Arial" pitchFamily="34" charset="0"/>
              <a:buChar char="•"/>
              <a:defRPr/>
            </a:pPr>
            <a:r>
              <a:rPr lang="en-US" dirty="0" smtClean="0"/>
              <a:t> Complete Form 8606 Part I  </a:t>
            </a:r>
          </a:p>
          <a:p>
            <a:pPr marL="0" lvl="1">
              <a:buFont typeface="Arial" pitchFamily="34" charset="0"/>
              <a:buChar char="•"/>
              <a:defRPr/>
            </a:pPr>
            <a:r>
              <a:rPr lang="en-US" dirty="0" smtClean="0"/>
              <a:t> If the distribution was for a conversion from a traditional IRA to a Roth IRA</a:t>
            </a:r>
          </a:p>
          <a:p>
            <a:pPr marL="179917" lvl="1">
              <a:buFont typeface="Arial" pitchFamily="34" charset="0"/>
              <a:buChar char="•"/>
              <a:defRPr/>
            </a:pPr>
            <a:r>
              <a:rPr lang="en-US" dirty="0" smtClean="0"/>
              <a:t> Check box under Line 5 on Exclusion Worksheet</a:t>
            </a:r>
          </a:p>
          <a:p>
            <a:pPr marL="179917" lvl="1">
              <a:buFont typeface="Arial" pitchFamily="34" charset="0"/>
              <a:buChar char="•"/>
              <a:defRPr/>
            </a:pPr>
            <a:r>
              <a:rPr lang="en-US" dirty="0" smtClean="0"/>
              <a:t> If only part of the distribution was converted to a Roth IRA and the rest was kept by taxpayer, enter amount converted</a:t>
            </a:r>
          </a:p>
        </p:txBody>
      </p:sp>
      <p:sp>
        <p:nvSpPr>
          <p:cNvPr id="5498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8C0FEFFD-3F28-44BB-B1A6-563B3D51550B}" type="datetime1">
              <a:rPr lang="en-US" smtClean="0"/>
              <a:pPr>
                <a:defRPr/>
              </a:pPr>
              <a:t>11/05/2015</a:t>
            </a:fld>
            <a:endParaRPr lang="en-US" dirty="0"/>
          </a:p>
        </p:txBody>
      </p:sp>
      <p:sp>
        <p:nvSpPr>
          <p:cNvPr id="54989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75C2FB9-2709-4155-A1BC-CD495C6C7A3C}" type="slidenum">
              <a:rPr lang="en-US" altLang="en-US">
                <a:latin typeface="Verdana" panose="020B0604030504040204" pitchFamily="34" charset="0"/>
              </a:rPr>
              <a:pPr algn="r" eaLnBrk="1" hangingPunct="1">
                <a:spcBef>
                  <a:spcPct val="0"/>
                </a:spcBef>
              </a:pPr>
              <a:t>45</a:t>
            </a:fld>
            <a:endParaRPr lang="en-US" altLang="en-US">
              <a:latin typeface="Verdana" panose="020B0604030504040204" pitchFamily="34" charset="0"/>
            </a:endParaRPr>
          </a:p>
        </p:txBody>
      </p:sp>
    </p:spTree>
    <p:extLst>
      <p:ext uri="{BB962C8B-B14F-4D97-AF65-F5344CB8AC3E}">
        <p14:creationId xmlns:p14="http://schemas.microsoft.com/office/powerpoint/2010/main" val="77272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2052D0-2EB4-4B93-AF9D-E5B7E903B625}" type="slidenum">
              <a:rPr lang="en-US" altLang="en-US" sz="1400">
                <a:solidFill>
                  <a:prstClr val="black"/>
                </a:solidFill>
              </a:rPr>
              <a:pPr>
                <a:spcBef>
                  <a:spcPct val="0"/>
                </a:spcBef>
              </a:pPr>
              <a:t>46</a:t>
            </a:fld>
            <a:endParaRPr lang="en-US" altLang="en-US" sz="1400" dirty="0">
              <a:solidFill>
                <a:prstClr val="black"/>
              </a:solidFill>
            </a:endParaRPr>
          </a:p>
        </p:txBody>
      </p:sp>
    </p:spTree>
    <p:extLst>
      <p:ext uri="{BB962C8B-B14F-4D97-AF65-F5344CB8AC3E}">
        <p14:creationId xmlns:p14="http://schemas.microsoft.com/office/powerpoint/2010/main" val="200811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mtClean="0"/>
              <a:t> Summary of taxability of different parts of retirement income</a:t>
            </a:r>
          </a:p>
        </p:txBody>
      </p:sp>
      <p:sp>
        <p:nvSpPr>
          <p:cNvPr id="18534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564537-9E45-41F6-A476-C1DA2A888BE8}" type="slidenum">
              <a:rPr lang="en-US" altLang="en-US" sz="1400"/>
              <a:pPr>
                <a:spcBef>
                  <a:spcPct val="0"/>
                </a:spcBef>
              </a:pPr>
              <a:t>47</a:t>
            </a:fld>
            <a:endParaRPr lang="en-US" altLang="en-US" sz="1400" dirty="0"/>
          </a:p>
        </p:txBody>
      </p:sp>
    </p:spTree>
    <p:extLst>
      <p:ext uri="{BB962C8B-B14F-4D97-AF65-F5344CB8AC3E}">
        <p14:creationId xmlns:p14="http://schemas.microsoft.com/office/powerpoint/2010/main" val="5591628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41891326-5A5A-4FF5-8FD7-69867D367517}" type="datetime1">
              <a:rPr lang="en-US" smtClean="0"/>
              <a:pPr>
                <a:defRPr/>
              </a:pPr>
              <a:t>11/05/2015</a:t>
            </a:fld>
            <a:endParaRPr lang="en-US" dirty="0"/>
          </a:p>
        </p:txBody>
      </p:sp>
    </p:spTree>
    <p:extLst>
      <p:ext uri="{BB962C8B-B14F-4D97-AF65-F5344CB8AC3E}">
        <p14:creationId xmlns:p14="http://schemas.microsoft.com/office/powerpoint/2010/main" val="6834445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01475617-5715-423A-804D-C5430D17C824}" type="datetime1">
              <a:rPr lang="en-US" smtClean="0"/>
              <a:pPr>
                <a:defRPr/>
              </a:pPr>
              <a:t>11/05/2015</a:t>
            </a:fld>
            <a:endParaRPr lang="en-US" dirty="0"/>
          </a:p>
        </p:txBody>
      </p:sp>
    </p:spTree>
    <p:extLst>
      <p:ext uri="{BB962C8B-B14F-4D97-AF65-F5344CB8AC3E}">
        <p14:creationId xmlns:p14="http://schemas.microsoft.com/office/powerpoint/2010/main" val="98854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11/05/2015</a:t>
            </a:fld>
            <a:endParaRPr lang="en-US" dirty="0"/>
          </a:p>
        </p:txBody>
      </p:sp>
    </p:spTree>
    <p:extLst>
      <p:ext uri="{BB962C8B-B14F-4D97-AF65-F5344CB8AC3E}">
        <p14:creationId xmlns:p14="http://schemas.microsoft.com/office/powerpoint/2010/main" val="895580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FB7378A-0FD7-4FC6-9CE7-4B415FAC8444}" type="datetime1">
              <a:rPr lang="en-US" smtClean="0"/>
              <a:pPr>
                <a:defRPr/>
              </a:pPr>
              <a:t>11/05/2015</a:t>
            </a:fld>
            <a:endParaRPr lang="en-US" dirty="0"/>
          </a:p>
        </p:txBody>
      </p:sp>
    </p:spTree>
    <p:extLst>
      <p:ext uri="{BB962C8B-B14F-4D97-AF65-F5344CB8AC3E}">
        <p14:creationId xmlns:p14="http://schemas.microsoft.com/office/powerpoint/2010/main" val="2231913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Demo how to bring up the Worksheet and to add multiple copies</a:t>
            </a:r>
          </a:p>
          <a:p>
            <a:pPr>
              <a:buFont typeface="Arial" pitchFamily="34" charset="0"/>
              <a:buChar char="•"/>
            </a:pPr>
            <a:endParaRPr lang="en-US" dirty="0" smtClean="0"/>
          </a:p>
          <a:p>
            <a:pPr>
              <a:buFont typeface="Arial" pitchFamily="34" charset="0"/>
              <a:buChar char="•"/>
            </a:pPr>
            <a:r>
              <a:rPr lang="en-US" dirty="0" smtClean="0"/>
              <a:t> Enter copy number</a:t>
            </a:r>
          </a:p>
          <a:p>
            <a:pPr>
              <a:buFont typeface="Arial" pitchFamily="34" charset="0"/>
              <a:buChar char="•"/>
            </a:pPr>
            <a:endParaRPr lang="en-US" dirty="0" smtClean="0"/>
          </a:p>
          <a:p>
            <a:pPr>
              <a:buFont typeface="Arial" pitchFamily="34" charset="0"/>
              <a:buChar char="•"/>
            </a:pPr>
            <a:r>
              <a:rPr lang="en-US" dirty="0" smtClean="0"/>
              <a:t> If after-tax contributions are known, complete</a:t>
            </a:r>
            <a:r>
              <a:rPr lang="en-US" baseline="0" dirty="0" smtClean="0"/>
              <a:t> L</a:t>
            </a:r>
            <a:r>
              <a:rPr lang="en-US" dirty="0" smtClean="0"/>
              <a:t>ines 1 and 4a</a:t>
            </a:r>
            <a:r>
              <a:rPr lang="en-US" baseline="0" dirty="0" smtClean="0"/>
              <a:t> for year 1</a:t>
            </a:r>
          </a:p>
          <a:p>
            <a:pPr>
              <a:buFont typeface="Arial" pitchFamily="34" charset="0"/>
              <a:buNone/>
            </a:pPr>
            <a:endParaRPr lang="en-US" baseline="0" dirty="0" smtClean="0"/>
          </a:p>
          <a:p>
            <a:pPr>
              <a:buFont typeface="Arial" pitchFamily="34" charset="0"/>
              <a:buChar char="•"/>
            </a:pPr>
            <a:r>
              <a:rPr lang="en-US" baseline="0" dirty="0" smtClean="0"/>
              <a:t> If after-tax contributions are not known (most cases), take the red out of the red fields</a:t>
            </a:r>
          </a:p>
          <a:p>
            <a:pPr>
              <a:buFont typeface="Arial" pitchFamily="34" charset="0"/>
              <a:buChar char="•"/>
            </a:pPr>
            <a:endParaRPr lang="en-US" baseline="0" dirty="0" smtClean="0"/>
          </a:p>
          <a:p>
            <a:pPr>
              <a:buFont typeface="Arial" pitchFamily="34" charset="0"/>
              <a:buChar char="•"/>
            </a:pPr>
            <a:r>
              <a:rPr lang="en-US" baseline="0" dirty="0" smtClean="0"/>
              <a:t> If after-tax contributions are entered on IRA Worksheet, make note in Taxpayer Diary to remind next year’s counselor to continue to use IRA Worksheet to determine taxable amount of IRA distribution (since this is a rare case)</a:t>
            </a:r>
          </a:p>
          <a:p>
            <a:pPr>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2949406-9704-4251-9C5E-B97096C34449}" type="datetime1">
              <a:rPr lang="en-US" smtClean="0"/>
              <a:pPr>
                <a:defRPr/>
              </a:pPr>
              <a:t>11/05/2015</a:t>
            </a:fld>
            <a:endParaRPr lang="en-US" dirty="0"/>
          </a:p>
        </p:txBody>
      </p:sp>
    </p:spTree>
    <p:extLst>
      <p:ext uri="{BB962C8B-B14F-4D97-AF65-F5344CB8AC3E}">
        <p14:creationId xmlns:p14="http://schemas.microsoft.com/office/powerpoint/2010/main" val="3381397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63830CED-8C00-4FA5-A0EB-A49415FC9BF2}" type="datetime1">
              <a:rPr lang="en-US" smtClean="0"/>
              <a:pPr>
                <a:defRPr/>
              </a:pPr>
              <a:t>11/05/2015</a:t>
            </a:fld>
            <a:endParaRPr lang="en-US" dirty="0"/>
          </a:p>
        </p:txBody>
      </p:sp>
    </p:spTree>
    <p:extLst>
      <p:ext uri="{BB962C8B-B14F-4D97-AF65-F5344CB8AC3E}">
        <p14:creationId xmlns:p14="http://schemas.microsoft.com/office/powerpoint/2010/main" val="2410363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Enter copy number</a:t>
            </a:r>
          </a:p>
          <a:p>
            <a:pPr>
              <a:buFont typeface="Arial" pitchFamily="34" charset="0"/>
              <a:buChar char="•"/>
            </a:pPr>
            <a:endParaRPr lang="en-US" dirty="0" smtClean="0"/>
          </a:p>
          <a:p>
            <a:pPr>
              <a:buFont typeface="Arial" pitchFamily="34" charset="0"/>
              <a:buChar char="•"/>
            </a:pPr>
            <a:r>
              <a:rPr lang="en-US" dirty="0" smtClean="0"/>
              <a:t> If this is second or later year of withdrawals from this IRA, enter Part 1 Line 1 &amp; Part II Lines a, b,</a:t>
            </a:r>
            <a:r>
              <a:rPr lang="en-US" baseline="0" dirty="0" smtClean="0"/>
              <a:t> c, &amp; f</a:t>
            </a:r>
          </a:p>
          <a:p>
            <a:pPr marL="274320" lvl="1">
              <a:buFont typeface="Arial" pitchFamily="34" charset="0"/>
              <a:buChar char="•"/>
            </a:pPr>
            <a:r>
              <a:rPr lang="en-US" baseline="0" dirty="0" smtClean="0"/>
              <a:t> Form tells you what line you should look at on prior year’s IRA Worksheet to get the figures for Part II Lines a, b, c</a:t>
            </a:r>
          </a:p>
          <a:p>
            <a:pPr marL="274320" lvl="1">
              <a:buFont typeface="Arial" pitchFamily="34" charset="0"/>
              <a:buChar char="•"/>
            </a:pPr>
            <a:r>
              <a:rPr lang="en-US" baseline="0" dirty="0" smtClean="0"/>
              <a:t> Enter contributions to IRA during current tax year on Part II Line f</a:t>
            </a:r>
            <a:endParaRPr lang="en-US" dirty="0" smtClean="0"/>
          </a:p>
          <a:p>
            <a:pPr>
              <a:buFont typeface="Arial" pitchFamily="34" charset="0"/>
              <a:buChar char="•"/>
            </a:pPr>
            <a:endParaRPr lang="en-US" dirty="0" smtClean="0"/>
          </a:p>
          <a:p>
            <a:pPr>
              <a:buFont typeface="Arial" pitchFamily="34" charset="0"/>
              <a:buChar char="•"/>
            </a:pPr>
            <a:r>
              <a:rPr lang="en-US" baseline="0" dirty="0" smtClean="0"/>
              <a:t> If after-tax contributions are entered on IRA Worksheet, make note in Taxpayer Diary to remind next year’s counselor to continue to use IRA Worksheet to determine taxable amount of IRA distribution (since this is a rare case)</a:t>
            </a:r>
          </a:p>
          <a:p>
            <a:pPr>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2949406-9704-4251-9C5E-B97096C34449}" type="datetime1">
              <a:rPr lang="en-US" smtClean="0"/>
              <a:pPr>
                <a:defRPr/>
              </a:pPr>
              <a:t>11/05/2015</a:t>
            </a:fld>
            <a:endParaRPr lang="en-US" dirty="0"/>
          </a:p>
        </p:txBody>
      </p:sp>
    </p:spTree>
    <p:extLst>
      <p:ext uri="{BB962C8B-B14F-4D97-AF65-F5344CB8AC3E}">
        <p14:creationId xmlns:p14="http://schemas.microsoft.com/office/powerpoint/2010/main" val="1938393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2B22EFF5-2FAB-4C2A-A24B-A2CFF398B97B}" type="datetime1">
              <a:rPr lang="en-US" smtClean="0"/>
              <a:pPr>
                <a:defRPr/>
              </a:pPr>
              <a:t>11/05/2015</a:t>
            </a:fld>
            <a:endParaRPr lang="en-US" dirty="0"/>
          </a:p>
        </p:txBody>
      </p:sp>
    </p:spTree>
    <p:extLst>
      <p:ext uri="{BB962C8B-B14F-4D97-AF65-F5344CB8AC3E}">
        <p14:creationId xmlns:p14="http://schemas.microsoft.com/office/powerpoint/2010/main" val="482037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2B22EFF5-2FAB-4C2A-A24B-A2CFF398B97B}" type="datetime1">
              <a:rPr lang="en-US" smtClean="0"/>
              <a:pPr>
                <a:defRPr/>
              </a:pPr>
              <a:t>11/05/2015</a:t>
            </a:fld>
            <a:endParaRPr lang="en-US" dirty="0"/>
          </a:p>
        </p:txBody>
      </p:sp>
    </p:spTree>
    <p:extLst>
      <p:ext uri="{BB962C8B-B14F-4D97-AF65-F5344CB8AC3E}">
        <p14:creationId xmlns:p14="http://schemas.microsoft.com/office/powerpoint/2010/main" val="477508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11/05/2015</a:t>
            </a:fld>
            <a:endParaRPr lang="en-US" dirty="0"/>
          </a:p>
        </p:txBody>
      </p:sp>
    </p:spTree>
    <p:extLst>
      <p:ext uri="{BB962C8B-B14F-4D97-AF65-F5344CB8AC3E}">
        <p14:creationId xmlns:p14="http://schemas.microsoft.com/office/powerpoint/2010/main" val="4992954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11/05/2015</a:t>
            </a:fld>
            <a:endParaRPr lang="en-US" dirty="0"/>
          </a:p>
        </p:txBody>
      </p:sp>
    </p:spTree>
    <p:extLst>
      <p:ext uri="{BB962C8B-B14F-4D97-AF65-F5344CB8AC3E}">
        <p14:creationId xmlns:p14="http://schemas.microsoft.com/office/powerpoint/2010/main" val="31025330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11/05/2015</a:t>
            </a:fld>
            <a:endParaRPr lang="en-US" dirty="0"/>
          </a:p>
        </p:txBody>
      </p:sp>
    </p:spTree>
    <p:extLst>
      <p:ext uri="{BB962C8B-B14F-4D97-AF65-F5344CB8AC3E}">
        <p14:creationId xmlns:p14="http://schemas.microsoft.com/office/powerpoint/2010/main" val="905398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buFontTx/>
              <a:buChar char="•"/>
              <a:defRPr/>
            </a:pPr>
            <a:r>
              <a:rPr lang="en-US" altLang="en-US" dirty="0" smtClean="0"/>
              <a:t> To use the 3-year rule you must have started using the rule on the first year you took the distribution (or be able to go back and amend prior returns to show this)</a:t>
            </a:r>
          </a:p>
          <a:p>
            <a:pPr marL="170410" indent="-170410">
              <a:spcBef>
                <a:spcPct val="0"/>
              </a:spcBef>
              <a:buFont typeface="Arial" panose="020B0604020202020204" pitchFamily="34" charset="0"/>
              <a:buChar char="•"/>
              <a:defRPr/>
            </a:pPr>
            <a:r>
              <a:rPr lang="en-US" altLang="en-US" dirty="0" smtClean="0"/>
              <a:t>This may be useful for people who retire before 62 ½ because they wouldn’t be eligible for other NJ pension exclusions yet</a:t>
            </a:r>
          </a:p>
          <a:p>
            <a:pPr marL="170410" indent="-170410">
              <a:spcBef>
                <a:spcPct val="0"/>
              </a:spcBef>
              <a:buFont typeface="Arial" panose="020B0604020202020204" pitchFamily="34" charset="0"/>
              <a:buNone/>
              <a:defRPr/>
            </a:pPr>
            <a:endParaRPr lang="en-US" altLang="en-US" dirty="0" smtClean="0"/>
          </a:p>
          <a:p>
            <a:pPr eaLnBrk="1" hangingPunct="1">
              <a:spcBef>
                <a:spcPct val="0"/>
              </a:spcBef>
              <a:buFontTx/>
              <a:buChar char="•"/>
              <a:defRPr/>
            </a:pPr>
            <a:r>
              <a:rPr lang="en-US" altLang="en-US" dirty="0" smtClean="0"/>
              <a:t> We do not see this situation very often because:</a:t>
            </a:r>
          </a:p>
          <a:p>
            <a:pPr lvl="1" eaLnBrk="1" hangingPunct="1">
              <a:spcBef>
                <a:spcPct val="0"/>
              </a:spcBef>
              <a:buFontTx/>
              <a:buChar char="•"/>
              <a:defRPr/>
            </a:pPr>
            <a:r>
              <a:rPr lang="en-US" altLang="en-US" dirty="0" smtClean="0"/>
              <a:t>  Taxpayer must have contributed to pension plan along with employer</a:t>
            </a:r>
          </a:p>
          <a:p>
            <a:pPr lvl="1" eaLnBrk="1" hangingPunct="1">
              <a:spcBef>
                <a:spcPct val="0"/>
              </a:spcBef>
              <a:buFontTx/>
              <a:buChar char="•"/>
              <a:defRPr/>
            </a:pPr>
            <a:r>
              <a:rPr lang="en-US" altLang="en-US" dirty="0" smtClean="0"/>
              <a:t>  Must be just starting to collect pension</a:t>
            </a:r>
          </a:p>
          <a:p>
            <a:pPr lvl="1" eaLnBrk="1" hangingPunct="1">
              <a:spcBef>
                <a:spcPct val="0"/>
              </a:spcBef>
              <a:buFontTx/>
              <a:buChar char="•"/>
              <a:defRPr/>
            </a:pPr>
            <a:r>
              <a:rPr lang="en-US" altLang="en-US" dirty="0" smtClean="0"/>
              <a:t>  Must be able to recover all employee contributions within 3 years of first pension payment</a:t>
            </a:r>
          </a:p>
          <a:p>
            <a:pPr lvl="1" eaLnBrk="1" hangingPunct="1">
              <a:spcBef>
                <a:spcPct val="0"/>
              </a:spcBef>
              <a:buFontTx/>
              <a:buChar char="•"/>
              <a:defRPr/>
            </a:pPr>
            <a:r>
              <a:rPr lang="en-US" altLang="en-US" dirty="0" smtClean="0"/>
              <a:t>  Pension exclusion &amp; unclaimed pension exclusion may be enough to exclude all pension income from NJ tax</a:t>
            </a:r>
          </a:p>
          <a:p>
            <a:pPr eaLnBrk="1" hangingPunct="1">
              <a:spcBef>
                <a:spcPct val="0"/>
              </a:spcBef>
              <a:defRPr/>
            </a:pPr>
            <a:endParaRPr lang="en-US" altLang="en-US" dirty="0" smtClean="0"/>
          </a:p>
          <a:p>
            <a:pPr eaLnBrk="1" hangingPunct="1">
              <a:spcBef>
                <a:spcPct val="0"/>
              </a:spcBef>
              <a:buFontTx/>
              <a:buChar char="•"/>
              <a:defRPr/>
            </a:pPr>
            <a:r>
              <a:rPr lang="en-US" altLang="en-US" dirty="0" smtClean="0"/>
              <a:t> Check prior year’s NJ return and/or ask taxpayer to see if taxpayer was using 3-year rule for pension last year.  If so, use following instructions to continue adjusting NJ return until pension payments = employee contributions.</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 Make a note in Taxpayer Diary that taxpayer was using 3-year rule for pension, so that next year’s counselor will know to continue using until payments = contributions</a:t>
            </a:r>
          </a:p>
          <a:p>
            <a:pPr eaLnBrk="1" hangingPunct="1">
              <a:spcBef>
                <a:spcPct val="0"/>
              </a:spcBef>
              <a:buFontTx/>
              <a:buChar char="•"/>
              <a:defRPr/>
            </a:pPr>
            <a:endParaRPr lang="en-US" altLang="en-US" dirty="0"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6C733B-6B2F-4D46-9223-229239159F46}" type="slidenum">
              <a:rPr lang="en-US" altLang="en-US" sz="1400"/>
              <a:pPr>
                <a:spcBef>
                  <a:spcPct val="0"/>
                </a:spcBef>
              </a:pPr>
              <a:t>59</a:t>
            </a:fld>
            <a:endParaRPr lang="en-US" altLang="en-US" sz="1400" dirty="0"/>
          </a:p>
        </p:txBody>
      </p:sp>
    </p:spTree>
    <p:extLst>
      <p:ext uri="{BB962C8B-B14F-4D97-AF65-F5344CB8AC3E}">
        <p14:creationId xmlns:p14="http://schemas.microsoft.com/office/powerpoint/2010/main" val="26287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561216A9-D046-48D1-A4BE-101C63ED984B}" type="datetime1">
              <a:rPr lang="en-US" smtClean="0"/>
              <a:pPr>
                <a:defRPr/>
              </a:pPr>
              <a:t>11/05/2015</a:t>
            </a:fld>
            <a:endParaRPr lang="en-US" dirty="0"/>
          </a:p>
        </p:txBody>
      </p:sp>
      <p:sp>
        <p:nvSpPr>
          <p:cNvPr id="476164"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FDEA2FE-C0FA-4A95-B735-DE41048A48CD}" type="slidenum">
              <a:rPr lang="en-US" altLang="en-US">
                <a:latin typeface="Arial" panose="020B0604020202020204" pitchFamily="34" charset="0"/>
              </a:rPr>
              <a:pPr algn="r" eaLnBrk="1" hangingPunct="1">
                <a:spcBef>
                  <a:spcPct val="0"/>
                </a:spcBef>
              </a:pPr>
              <a:t>6</a:t>
            </a:fld>
            <a:endParaRPr lang="en-US" altLang="en-US">
              <a:latin typeface="Arial" panose="020B0604020202020204" pitchFamily="34" charset="0"/>
            </a:endParaRPr>
          </a:p>
        </p:txBody>
      </p:sp>
      <p:sp>
        <p:nvSpPr>
          <p:cNvPr id="476165"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6"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endParaRPr lang="en-US" altLang="en-US" sz="1800" dirty="0">
              <a:cs typeface="Arial" panose="020B0604020202020204" pitchFamily="34" charset="0"/>
            </a:endParaRPr>
          </a:p>
        </p:txBody>
      </p:sp>
    </p:spTree>
    <p:extLst>
      <p:ext uri="{BB962C8B-B14F-4D97-AF65-F5344CB8AC3E}">
        <p14:creationId xmlns:p14="http://schemas.microsoft.com/office/powerpoint/2010/main" val="20387511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F146B1-42DC-4AED-A65D-B06CFC88C3E4}" type="slidenum">
              <a:rPr lang="en-US" altLang="en-US" sz="1400"/>
              <a:pPr>
                <a:spcBef>
                  <a:spcPct val="0"/>
                </a:spcBef>
              </a:pPr>
              <a:t>60</a:t>
            </a:fld>
            <a:endParaRPr lang="en-US" altLang="en-US" sz="1400" dirty="0"/>
          </a:p>
        </p:txBody>
      </p:sp>
    </p:spTree>
    <p:extLst>
      <p:ext uri="{BB962C8B-B14F-4D97-AF65-F5344CB8AC3E}">
        <p14:creationId xmlns:p14="http://schemas.microsoft.com/office/powerpoint/2010/main" val="8629281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altLang="en-US" dirty="0" smtClean="0"/>
              <a:t> Pension exclusion claimed on NJ 1040 Line 27a may be less than the maximum exclusion because total </a:t>
            </a:r>
            <a:r>
              <a:rPr lang="en-US" altLang="en-US" dirty="0" smtClean="0">
                <a:solidFill>
                  <a:srgbClr val="002060"/>
                </a:solidFill>
              </a:rPr>
              <a:t>Pension, Annuity &amp; IRA Withdrawal amount on Line 19a is less than the maximum</a:t>
            </a:r>
          </a:p>
          <a:p>
            <a:pPr>
              <a:buFont typeface="Arial" pitchFamily="34" charset="0"/>
              <a:buChar char="•"/>
            </a:pPr>
            <a:endParaRPr lang="en-US" altLang="en-US" dirty="0"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2052D0-2EB4-4B93-AF9D-E5B7E903B625}" type="slidenum">
              <a:rPr lang="en-US" altLang="en-US" sz="1400"/>
              <a:pPr>
                <a:spcBef>
                  <a:spcPct val="0"/>
                </a:spcBef>
              </a:pPr>
              <a:t>61</a:t>
            </a:fld>
            <a:endParaRPr lang="en-US" altLang="en-US" sz="1400" dirty="0"/>
          </a:p>
        </p:txBody>
      </p:sp>
    </p:spTree>
    <p:extLst>
      <p:ext uri="{BB962C8B-B14F-4D97-AF65-F5344CB8AC3E}">
        <p14:creationId xmlns:p14="http://schemas.microsoft.com/office/powerpoint/2010/main" val="32095534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AAD452-7463-4A79-A3BE-64DB99B6222F}" type="slidenum">
              <a:rPr lang="en-US" altLang="en-US" sz="1400"/>
              <a:pPr>
                <a:spcBef>
                  <a:spcPct val="0"/>
                </a:spcBef>
              </a:pPr>
              <a:t>62</a:t>
            </a:fld>
            <a:endParaRPr lang="en-US" altLang="en-US" sz="1400" dirty="0"/>
          </a:p>
        </p:txBody>
      </p:sp>
    </p:spTree>
    <p:extLst>
      <p:ext uri="{BB962C8B-B14F-4D97-AF65-F5344CB8AC3E}">
        <p14:creationId xmlns:p14="http://schemas.microsoft.com/office/powerpoint/2010/main" val="30941878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 </a:t>
            </a:r>
            <a:r>
              <a:rPr lang="en-US" altLang="en-US" dirty="0" smtClean="0">
                <a:solidFill>
                  <a:srgbClr val="002060"/>
                </a:solidFill>
              </a:rPr>
              <a:t>Income from wages, net profit from business is made up of NJ 1040 Lines 14+17+20 +21</a:t>
            </a:r>
            <a:endParaRPr lang="en-US" altLang="en-US" dirty="0"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6B2CB7-5F6B-4E1C-B468-5EF55043C2D2}" type="slidenum">
              <a:rPr lang="en-US" altLang="en-US" sz="1400"/>
              <a:pPr>
                <a:spcBef>
                  <a:spcPct val="0"/>
                </a:spcBef>
              </a:pPr>
              <a:t>63</a:t>
            </a:fld>
            <a:endParaRPr lang="en-US" altLang="en-US" sz="1400" dirty="0"/>
          </a:p>
        </p:txBody>
      </p:sp>
    </p:spTree>
    <p:extLst>
      <p:ext uri="{BB962C8B-B14F-4D97-AF65-F5344CB8AC3E}">
        <p14:creationId xmlns:p14="http://schemas.microsoft.com/office/powerpoint/2010/main" val="33748183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FEBA55-7464-4F66-9594-6B2AFA5D4D35}" type="slidenum">
              <a:rPr lang="en-US" altLang="en-US" sz="1400"/>
              <a:pPr>
                <a:spcBef>
                  <a:spcPct val="0"/>
                </a:spcBef>
              </a:pPr>
              <a:t>64</a:t>
            </a:fld>
            <a:endParaRPr lang="en-US" altLang="en-US" sz="1400" dirty="0"/>
          </a:p>
        </p:txBody>
      </p:sp>
    </p:spTree>
    <p:extLst>
      <p:ext uri="{BB962C8B-B14F-4D97-AF65-F5344CB8AC3E}">
        <p14:creationId xmlns:p14="http://schemas.microsoft.com/office/powerpoint/2010/main" val="21318975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altLang="en-US" dirty="0" smtClean="0"/>
              <a:t> NJ has two lines</a:t>
            </a:r>
            <a:r>
              <a:rPr lang="en-US" altLang="en-US" baseline="0" dirty="0" smtClean="0"/>
              <a:t> for Pension Exclusions which are calculated by TW--1040 line 27A and 27b</a:t>
            </a:r>
          </a:p>
          <a:p>
            <a:pPr>
              <a:buFont typeface="Arial" pitchFamily="34" charset="0"/>
              <a:buNone/>
            </a:pPr>
            <a:endParaRPr lang="en-US" altLang="en-US" baseline="0" dirty="0" smtClean="0"/>
          </a:p>
          <a:p>
            <a:pPr>
              <a:buFont typeface="Arial" pitchFamily="34" charset="0"/>
              <a:buChar char="•"/>
            </a:pPr>
            <a:r>
              <a:rPr lang="en-US" altLang="en-US" dirty="0" smtClean="0"/>
              <a:t> Note:  Line 27a Pension Exclusion (calculated field) cannot exceed line 19 (calculated field).  TW takes care of this </a:t>
            </a:r>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154B81-48ED-4204-BC11-4632B4E339BB}" type="slidenum">
              <a:rPr lang="en-US" altLang="en-US" sz="1400"/>
              <a:pPr>
                <a:spcBef>
                  <a:spcPct val="0"/>
                </a:spcBef>
              </a:pPr>
              <a:t>65</a:t>
            </a:fld>
            <a:endParaRPr lang="en-US" altLang="en-US" sz="1400" dirty="0"/>
          </a:p>
        </p:txBody>
      </p:sp>
    </p:spTree>
    <p:extLst>
      <p:ext uri="{BB962C8B-B14F-4D97-AF65-F5344CB8AC3E}">
        <p14:creationId xmlns:p14="http://schemas.microsoft.com/office/powerpoint/2010/main" val="7340025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smtClean="0"/>
              <a:t> Must answer questions in red here </a:t>
            </a:r>
          </a:p>
          <a:p>
            <a:pPr>
              <a:buFontTx/>
              <a:buChar char="•"/>
            </a:pPr>
            <a:r>
              <a:rPr lang="en-US" altLang="en-US" dirty="0" smtClean="0"/>
              <a:t> Other Retirement Income Exclusion Worksheet (NJ Ret </a:t>
            </a:r>
            <a:r>
              <a:rPr lang="en-US" altLang="en-US" dirty="0" err="1" smtClean="0"/>
              <a:t>Wkt</a:t>
            </a:r>
            <a:r>
              <a:rPr lang="en-US" altLang="en-US" dirty="0" smtClean="0"/>
              <a:t>) in red at bottom of Forms Tree</a:t>
            </a:r>
          </a:p>
          <a:p>
            <a:pPr>
              <a:buFontTx/>
              <a:buChar char="•"/>
            </a:pPr>
            <a:r>
              <a:rPr lang="en-US" altLang="en-US" dirty="0" smtClean="0"/>
              <a:t> Reasons why you may not be eligible for SS:</a:t>
            </a:r>
          </a:p>
          <a:p>
            <a:pPr lvl="1">
              <a:buFontTx/>
              <a:buChar char="•"/>
            </a:pPr>
            <a:r>
              <a:rPr lang="en-US" altLang="en-US" dirty="0" smtClean="0"/>
              <a:t> Work for the state and you get something like SS </a:t>
            </a:r>
          </a:p>
          <a:p>
            <a:pPr lvl="1">
              <a:buFontTx/>
              <a:buChar char="•"/>
            </a:pPr>
            <a:r>
              <a:rPr lang="en-US" altLang="en-US" dirty="0" smtClean="0"/>
              <a:t> Never had enough SS credits</a:t>
            </a:r>
          </a:p>
          <a:p>
            <a:pPr lvl="1">
              <a:buFontTx/>
              <a:buChar char="•"/>
            </a:pPr>
            <a:r>
              <a:rPr lang="en-US" altLang="en-US" dirty="0" smtClean="0"/>
              <a:t> No SS#, even if you have an ITN</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0914" indent="-281121">
              <a:spcBef>
                <a:spcPct val="30000"/>
              </a:spcBef>
              <a:defRPr sz="1200">
                <a:solidFill>
                  <a:schemeClr val="tx1"/>
                </a:solidFill>
                <a:latin typeface="Calibri" panose="020F0502020204030204" pitchFamily="34" charset="0"/>
              </a:defRPr>
            </a:lvl2pPr>
            <a:lvl3pPr marL="1124483" indent="-224897">
              <a:spcBef>
                <a:spcPct val="30000"/>
              </a:spcBef>
              <a:defRPr sz="1200">
                <a:solidFill>
                  <a:schemeClr val="tx1"/>
                </a:solidFill>
                <a:latin typeface="Calibri" panose="020F0502020204030204" pitchFamily="34" charset="0"/>
              </a:defRPr>
            </a:lvl3pPr>
            <a:lvl4pPr marL="1574277" indent="-224897">
              <a:spcBef>
                <a:spcPct val="30000"/>
              </a:spcBef>
              <a:defRPr sz="1200">
                <a:solidFill>
                  <a:schemeClr val="tx1"/>
                </a:solidFill>
                <a:latin typeface="Calibri" panose="020F0502020204030204" pitchFamily="34" charset="0"/>
              </a:defRPr>
            </a:lvl4pPr>
            <a:lvl5pPr marL="2024070" indent="-224897">
              <a:spcBef>
                <a:spcPct val="30000"/>
              </a:spcBef>
              <a:defRPr sz="1200">
                <a:solidFill>
                  <a:schemeClr val="tx1"/>
                </a:solidFill>
                <a:latin typeface="Calibri" panose="020F050202020403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9A6235-2F45-495C-8933-6DAA5C99AADC}" type="slidenum">
              <a:rPr lang="en-US" altLang="en-US" sz="1400"/>
              <a:pPr>
                <a:spcBef>
                  <a:spcPct val="0"/>
                </a:spcBef>
              </a:pPr>
              <a:t>66</a:t>
            </a:fld>
            <a:endParaRPr lang="en-US" altLang="en-US" sz="1400" dirty="0"/>
          </a:p>
        </p:txBody>
      </p:sp>
    </p:spTree>
    <p:extLst>
      <p:ext uri="{BB962C8B-B14F-4D97-AF65-F5344CB8AC3E}">
        <p14:creationId xmlns:p14="http://schemas.microsoft.com/office/powerpoint/2010/main" val="38671883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0771" name="Notes Placeholder 2"/>
          <p:cNvSpPr>
            <a:spLocks noGrp="1"/>
          </p:cNvSpPr>
          <p:nvPr>
            <p:ph type="body" idx="1"/>
          </p:nvPr>
        </p:nvSpPr>
        <p:spPr bwMode="auto"/>
        <p:txBody>
          <a:bodyPr/>
          <a:lstStyle/>
          <a:p>
            <a:pPr>
              <a:buFontTx/>
              <a:buChar char="•"/>
              <a:defRPr/>
            </a:pPr>
            <a:r>
              <a:rPr lang="en-US" dirty="0" smtClean="0"/>
              <a:t> This is just a summary page to introduce some other special topics relating to retirement income that we will be discussing on subsequent slides.</a:t>
            </a:r>
          </a:p>
          <a:p>
            <a:pPr marL="269876">
              <a:buFontTx/>
              <a:buChar char="•"/>
              <a:defRPr/>
            </a:pPr>
            <a:r>
              <a:rPr lang="en-US" dirty="0" smtClean="0"/>
              <a:t> Do not discuss any  of these topics in detail now.  Just mention them so students will know what is coming</a:t>
            </a:r>
          </a:p>
        </p:txBody>
      </p:sp>
      <p:sp>
        <p:nvSpPr>
          <p:cNvPr id="5519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2E6F35B3-D74C-4126-926E-237E34CB9419}" type="datetime1">
              <a:rPr lang="en-US" smtClean="0"/>
              <a:pPr>
                <a:defRPr/>
              </a:pPr>
              <a:t>11/05/2015</a:t>
            </a:fld>
            <a:endParaRPr lang="en-US" dirty="0"/>
          </a:p>
        </p:txBody>
      </p:sp>
      <p:sp>
        <p:nvSpPr>
          <p:cNvPr id="55194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34773BA-B360-45A6-8B4B-206AF5C88118}" type="slidenum">
              <a:rPr lang="en-US" altLang="en-US">
                <a:latin typeface="Verdana" panose="020B0604030504040204" pitchFamily="34" charset="0"/>
              </a:rPr>
              <a:pPr algn="r" eaLnBrk="1" hangingPunct="1">
                <a:spcBef>
                  <a:spcPct val="0"/>
                </a:spcBef>
              </a:pPr>
              <a:t>67</a:t>
            </a:fld>
            <a:endParaRPr lang="en-US" altLang="en-US">
              <a:latin typeface="Verdana" panose="020B0604030504040204" pitchFamily="34" charset="0"/>
            </a:endParaRPr>
          </a:p>
        </p:txBody>
      </p:sp>
    </p:spTree>
    <p:extLst>
      <p:ext uri="{BB962C8B-B14F-4D97-AF65-F5344CB8AC3E}">
        <p14:creationId xmlns:p14="http://schemas.microsoft.com/office/powerpoint/2010/main" val="1930912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Show students Page D-25 in Pub 4012</a:t>
            </a:r>
          </a:p>
          <a:p>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Show students Railroad Retirement box on Form 1099-R screen</a:t>
            </a:r>
          </a:p>
        </p:txBody>
      </p:sp>
      <p:sp>
        <p:nvSpPr>
          <p:cNvPr id="5539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A4146174-5177-47BA-ABCF-DC52E1031FF8}" type="datetime1">
              <a:rPr lang="en-US" smtClean="0"/>
              <a:pPr>
                <a:defRPr/>
              </a:pPr>
              <a:t>11/05/2015</a:t>
            </a:fld>
            <a:endParaRPr lang="en-US" dirty="0"/>
          </a:p>
        </p:txBody>
      </p:sp>
      <p:sp>
        <p:nvSpPr>
          <p:cNvPr id="55399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12946DA-DB8C-4D78-9F37-263701DFC2D1}" type="slidenum">
              <a:rPr lang="en-US" altLang="en-US">
                <a:latin typeface="Verdana" panose="020B0604030504040204" pitchFamily="34" charset="0"/>
              </a:rPr>
              <a:pPr algn="r" eaLnBrk="1" hangingPunct="1">
                <a:spcBef>
                  <a:spcPct val="0"/>
                </a:spcBef>
              </a:pPr>
              <a:t>68</a:t>
            </a:fld>
            <a:endParaRPr lang="en-US" altLang="en-US">
              <a:latin typeface="Verdana" panose="020B0604030504040204" pitchFamily="34" charset="0"/>
            </a:endParaRPr>
          </a:p>
        </p:txBody>
      </p:sp>
    </p:spTree>
    <p:extLst>
      <p:ext uri="{BB962C8B-B14F-4D97-AF65-F5344CB8AC3E}">
        <p14:creationId xmlns:p14="http://schemas.microsoft.com/office/powerpoint/2010/main" val="39918976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6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This is a sample 1099-R for Railroad Retirement Benefits – Tier 2</a:t>
            </a:r>
          </a:p>
          <a:p>
            <a:pPr>
              <a:buFontTx/>
              <a:buChar char="•"/>
            </a:pPr>
            <a:r>
              <a:rPr lang="en-US" altLang="en-US" dirty="0" smtClean="0">
                <a:cs typeface="Arial" panose="020B0604020202020204" pitchFamily="34" charset="0"/>
              </a:rPr>
              <a:t> Use 1099R screen to enter RR Benefits</a:t>
            </a:r>
          </a:p>
        </p:txBody>
      </p:sp>
      <p:sp>
        <p:nvSpPr>
          <p:cNvPr id="5560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608553F9-B3D7-4B03-B90E-79003FB23640}" type="datetime1">
              <a:rPr lang="en-US" smtClean="0"/>
              <a:pPr>
                <a:defRPr/>
              </a:pPr>
              <a:t>11/05/2015</a:t>
            </a:fld>
            <a:endParaRPr lang="en-US" dirty="0"/>
          </a:p>
        </p:txBody>
      </p:sp>
      <p:sp>
        <p:nvSpPr>
          <p:cNvPr id="55603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60FCA6A-40BB-4432-92FF-1C9416058287}" type="slidenum">
              <a:rPr lang="en-US" altLang="en-US">
                <a:latin typeface="Verdana" panose="020B0604030504040204" pitchFamily="34" charset="0"/>
              </a:rPr>
              <a:pPr algn="r" eaLnBrk="1" hangingPunct="1">
                <a:spcBef>
                  <a:spcPct val="0"/>
                </a:spcBef>
              </a:pPr>
              <a:t>69</a:t>
            </a:fld>
            <a:endParaRPr lang="en-US" altLang="en-US">
              <a:latin typeface="Verdana" panose="020B0604030504040204" pitchFamily="34" charset="0"/>
            </a:endParaRPr>
          </a:p>
        </p:txBody>
      </p:sp>
    </p:spTree>
    <p:extLst>
      <p:ext uri="{BB962C8B-B14F-4D97-AF65-F5344CB8AC3E}">
        <p14:creationId xmlns:p14="http://schemas.microsoft.com/office/powerpoint/2010/main" val="20179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cs typeface="Arial" panose="020B0604020202020204" pitchFamily="34" charset="0"/>
            </a:endParaRPr>
          </a:p>
        </p:txBody>
      </p:sp>
      <p:sp>
        <p:nvSpPr>
          <p:cNvPr id="4782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9065266B-A47C-4386-AD15-FDEF1E0F3743}" type="datetime1">
              <a:rPr lang="en-US" smtClean="0"/>
              <a:pPr>
                <a:defRPr/>
              </a:pPr>
              <a:t>11/05/2015</a:t>
            </a:fld>
            <a:endParaRPr lang="en-US" dirty="0"/>
          </a:p>
        </p:txBody>
      </p:sp>
      <p:sp>
        <p:nvSpPr>
          <p:cNvPr id="47821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7FDD5A4-9DA8-4019-BDF1-3A968D9B0850}" type="slidenum">
              <a:rPr lang="en-US" altLang="en-US">
                <a:latin typeface="Verdana" panose="020B0604030504040204" pitchFamily="34" charset="0"/>
              </a:rPr>
              <a:pPr algn="r" eaLnBrk="1" hangingPunct="1">
                <a:spcBef>
                  <a:spcPct val="0"/>
                </a:spcBef>
              </a:pPr>
              <a:t>7</a:t>
            </a:fld>
            <a:endParaRPr lang="en-US" altLang="en-US">
              <a:latin typeface="Verdana" panose="020B0604030504040204" pitchFamily="34" charset="0"/>
            </a:endParaRPr>
          </a:p>
        </p:txBody>
      </p:sp>
    </p:spTree>
    <p:extLst>
      <p:ext uri="{BB962C8B-B14F-4D97-AF65-F5344CB8AC3E}">
        <p14:creationId xmlns:p14="http://schemas.microsoft.com/office/powerpoint/2010/main" val="30716963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8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Click on Railroad Retirement Box next to Box 15 on 1099R screen</a:t>
            </a:r>
          </a:p>
          <a:p>
            <a:pPr marL="268627" lvl="1">
              <a:buFontTx/>
              <a:buChar char="•"/>
            </a:pPr>
            <a:r>
              <a:rPr lang="en-US" altLang="en-US" dirty="0" smtClean="0">
                <a:cs typeface="Arial" panose="020B0604020202020204" pitchFamily="34" charset="0"/>
              </a:rPr>
              <a:t> TW will exclude the RR income from NJ income</a:t>
            </a:r>
          </a:p>
        </p:txBody>
      </p:sp>
      <p:sp>
        <p:nvSpPr>
          <p:cNvPr id="5580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742F54B-8D37-4751-838D-4FB8DAB0A10A}" type="datetime1">
              <a:rPr lang="en-US" smtClean="0"/>
              <a:pPr>
                <a:defRPr/>
              </a:pPr>
              <a:t>11/05/2015</a:t>
            </a:fld>
            <a:endParaRPr lang="en-US" dirty="0"/>
          </a:p>
        </p:txBody>
      </p:sp>
      <p:sp>
        <p:nvSpPr>
          <p:cNvPr id="55808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DCEB397-830C-4764-A782-79637D13EEDD}" type="slidenum">
              <a:rPr lang="en-US" altLang="en-US">
                <a:latin typeface="Verdana" panose="020B0604030504040204" pitchFamily="34" charset="0"/>
              </a:rPr>
              <a:pPr algn="r" eaLnBrk="1" hangingPunct="1">
                <a:spcBef>
                  <a:spcPct val="0"/>
                </a:spcBef>
              </a:pPr>
              <a:t>70</a:t>
            </a:fld>
            <a:endParaRPr lang="en-US" altLang="en-US">
              <a:latin typeface="Verdana" panose="020B0604030504040204" pitchFamily="34" charset="0"/>
            </a:endParaRPr>
          </a:p>
        </p:txBody>
      </p:sp>
    </p:spTree>
    <p:extLst>
      <p:ext uri="{BB962C8B-B14F-4D97-AF65-F5344CB8AC3E}">
        <p14:creationId xmlns:p14="http://schemas.microsoft.com/office/powerpoint/2010/main" val="36484905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0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anose="020B0604020202020204" pitchFamily="34" charset="0"/>
              </a:rPr>
              <a:t>PREVIOUSLY COVERED UNDER WAGES</a:t>
            </a:r>
          </a:p>
          <a:p>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Check Box below Box 7 on 1099R SCREEN.  TW will include as wages on 1040 Line 7, rather than as pension income on 1040 Line 16b</a:t>
            </a:r>
          </a:p>
          <a:p>
            <a:pPr>
              <a:buFontTx/>
              <a:buChar char="-"/>
            </a:pPr>
            <a:r>
              <a:rPr lang="en-US" altLang="en-US" dirty="0" smtClean="0">
                <a:cs typeface="Arial" panose="020B0604020202020204" pitchFamily="34" charset="0"/>
              </a:rPr>
              <a:t>  Show where this box is on TW screen</a:t>
            </a:r>
          </a:p>
          <a:p>
            <a:pPr>
              <a:buFontTx/>
              <a:buChar char="-"/>
            </a:pPr>
            <a:endParaRPr lang="en-US" altLang="en-US" dirty="0" smtClean="0">
              <a:cs typeface="Arial" panose="020B0604020202020204" pitchFamily="34" charset="0"/>
            </a:endParaRPr>
          </a:p>
          <a:p>
            <a:r>
              <a:rPr lang="en-US" altLang="en-US" dirty="0" smtClean="0">
                <a:cs typeface="Arial" panose="020B0604020202020204" pitchFamily="34" charset="0"/>
              </a:rPr>
              <a:t>Note: Normal retirement age is determined by employer.  Counselor can find out by asking client.</a:t>
            </a:r>
            <a:r>
              <a:rPr lang="en-US" altLang="en-US" baseline="0" dirty="0" smtClean="0">
                <a:cs typeface="Arial" panose="020B0604020202020204" pitchFamily="34" charset="0"/>
              </a:rPr>
              <a:t>  If client doesn’t know, can call employer</a:t>
            </a:r>
            <a:endParaRPr lang="en-US" altLang="en-US" dirty="0" smtClean="0">
              <a:cs typeface="Arial" panose="020B0604020202020204" pitchFamily="34" charset="0"/>
            </a:endParaRPr>
          </a:p>
        </p:txBody>
      </p:sp>
      <p:sp>
        <p:nvSpPr>
          <p:cNvPr id="5601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D9275010-AF77-41A2-B013-DE67700AF1FF}" type="datetime1">
              <a:rPr lang="en-US" smtClean="0"/>
              <a:pPr>
                <a:defRPr/>
              </a:pPr>
              <a:t>11/05/2015</a:t>
            </a:fld>
            <a:endParaRPr lang="en-US" dirty="0"/>
          </a:p>
        </p:txBody>
      </p:sp>
      <p:sp>
        <p:nvSpPr>
          <p:cNvPr id="56013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51774D-CD75-405F-9705-7AF76797BAAE}" type="slidenum">
              <a:rPr lang="en-US" altLang="en-US">
                <a:latin typeface="Verdana" panose="020B0604030504040204" pitchFamily="34" charset="0"/>
              </a:rPr>
              <a:pPr algn="r" eaLnBrk="1" hangingPunct="1">
                <a:spcBef>
                  <a:spcPct val="0"/>
                </a:spcBef>
              </a:pPr>
              <a:t>71</a:t>
            </a:fld>
            <a:endParaRPr lang="en-US" altLang="en-US">
              <a:latin typeface="Verdana" panose="020B0604030504040204" pitchFamily="34" charset="0"/>
            </a:endParaRPr>
          </a:p>
        </p:txBody>
      </p:sp>
    </p:spTree>
    <p:extLst>
      <p:ext uri="{BB962C8B-B14F-4D97-AF65-F5344CB8AC3E}">
        <p14:creationId xmlns:p14="http://schemas.microsoft.com/office/powerpoint/2010/main" val="4286393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2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Sample 1099-R showing disability income.  If taxpayer is below retirement age, the amount in Box 2a should transfer to 1040 Line 7 Wages, rather than 1040 Line 16b Taxable Pension</a:t>
            </a:r>
          </a:p>
        </p:txBody>
      </p:sp>
      <p:sp>
        <p:nvSpPr>
          <p:cNvPr id="56218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7248B62-51CD-4ED3-98C6-BF60DFF0B51B}" type="slidenum">
              <a:rPr lang="en-US" altLang="en-US">
                <a:latin typeface="Verdana" panose="020B0604030504040204" pitchFamily="34" charset="0"/>
              </a:rPr>
              <a:pPr algn="r" eaLnBrk="1" hangingPunct="1">
                <a:spcBef>
                  <a:spcPct val="0"/>
                </a:spcBef>
              </a:pPr>
              <a:t>72</a:t>
            </a:fld>
            <a:endParaRPr lang="en-US" altLang="en-US">
              <a:latin typeface="Verdana" panose="020B0604030504040204" pitchFamily="34" charset="0"/>
            </a:endParaRPr>
          </a:p>
        </p:txBody>
      </p:sp>
    </p:spTree>
    <p:extLst>
      <p:ext uri="{BB962C8B-B14F-4D97-AF65-F5344CB8AC3E}">
        <p14:creationId xmlns:p14="http://schemas.microsoft.com/office/powerpoint/2010/main" val="4649780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4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If code in Box 7 is 3 (person on disability under retirement age), check Box under Boxes 7/8. TW will put the 1099-R amount as Wages on 1040 Line 7, rather than as Pension on 1040 Line 16</a:t>
            </a:r>
          </a:p>
        </p:txBody>
      </p:sp>
      <p:sp>
        <p:nvSpPr>
          <p:cNvPr id="5642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70C25F0C-ECD3-4824-BAF2-0AD4C94A0869}" type="datetime1">
              <a:rPr lang="en-US" smtClean="0"/>
              <a:pPr>
                <a:defRPr/>
              </a:pPr>
              <a:t>11/05/2015</a:t>
            </a:fld>
            <a:endParaRPr lang="en-US" dirty="0"/>
          </a:p>
        </p:txBody>
      </p:sp>
      <p:sp>
        <p:nvSpPr>
          <p:cNvPr id="564230"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D891DB-2A61-4AEA-8899-15DA3A31185C}" type="slidenum">
              <a:rPr lang="en-US" altLang="en-US">
                <a:latin typeface="Verdana" panose="020B0604030504040204" pitchFamily="34" charset="0"/>
              </a:rPr>
              <a:pPr algn="r" eaLnBrk="1" hangingPunct="1">
                <a:spcBef>
                  <a:spcPct val="0"/>
                </a:spcBef>
              </a:pPr>
              <a:t>73</a:t>
            </a:fld>
            <a:endParaRPr lang="en-US" altLang="en-US">
              <a:latin typeface="Verdana" panose="020B0604030504040204" pitchFamily="34" charset="0"/>
            </a:endParaRPr>
          </a:p>
        </p:txBody>
      </p:sp>
    </p:spTree>
    <p:extLst>
      <p:ext uri="{BB962C8B-B14F-4D97-AF65-F5344CB8AC3E}">
        <p14:creationId xmlns:p14="http://schemas.microsoft.com/office/powerpoint/2010/main" val="20161418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11A2AC3-9D96-4441-BEAB-D631B5418447}" type="datetime1">
              <a:rPr lang="en-US" smtClean="0"/>
              <a:pPr>
                <a:defRPr/>
              </a:pPr>
              <a:t>11/05/2015</a:t>
            </a:fld>
            <a:endParaRPr lang="en-US" dirty="0"/>
          </a:p>
        </p:txBody>
      </p:sp>
    </p:spTree>
    <p:extLst>
      <p:ext uri="{BB962C8B-B14F-4D97-AF65-F5344CB8AC3E}">
        <p14:creationId xmlns:p14="http://schemas.microsoft.com/office/powerpoint/2010/main" val="19250320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3 different types of IRA penalties</a:t>
            </a:r>
          </a:p>
          <a:p>
            <a:pPr marL="268627" lvl="1">
              <a:buFontTx/>
              <a:buChar char="•"/>
            </a:pPr>
            <a:r>
              <a:rPr lang="en-US" altLang="en-US" dirty="0" smtClean="0">
                <a:cs typeface="Arial" panose="020B0604020202020204" pitchFamily="34" charset="0"/>
              </a:rPr>
              <a:t> Early distribution penalty – 10% of withdrawal</a:t>
            </a:r>
          </a:p>
          <a:p>
            <a:pPr marL="268627" lvl="1">
              <a:buFontTx/>
              <a:buChar char="•"/>
            </a:pPr>
            <a:r>
              <a:rPr lang="en-US" altLang="en-US" dirty="0" smtClean="0">
                <a:cs typeface="Arial" panose="020B0604020202020204" pitchFamily="34" charset="0"/>
              </a:rPr>
              <a:t> Excess contributions penalty – 6% of excess contribution</a:t>
            </a:r>
          </a:p>
          <a:p>
            <a:pPr marL="268627" lvl="1">
              <a:buFontTx/>
              <a:buChar char="•"/>
            </a:pPr>
            <a:r>
              <a:rPr lang="en-US" altLang="en-US" dirty="0" smtClean="0">
                <a:cs typeface="Arial" panose="020B0604020202020204" pitchFamily="34" charset="0"/>
              </a:rPr>
              <a:t> Failure</a:t>
            </a:r>
            <a:r>
              <a:rPr lang="en-US" altLang="en-US" baseline="0" dirty="0" smtClean="0">
                <a:cs typeface="Arial" panose="020B0604020202020204" pitchFamily="34" charset="0"/>
              </a:rPr>
              <a:t> to take Required Minimum Distribution (RMD) penalty – 50% of amount of RMD not taken</a:t>
            </a:r>
            <a:endParaRPr lang="en-US" altLang="en-US" dirty="0" smtClean="0">
              <a:cs typeface="Arial" panose="020B0604020202020204" pitchFamily="34" charset="0"/>
            </a:endParaRPr>
          </a:p>
        </p:txBody>
      </p:sp>
      <p:sp>
        <p:nvSpPr>
          <p:cNvPr id="566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3069900B-E68F-441B-85E9-BDA538789256}" type="datetime1">
              <a:rPr lang="en-US" smtClean="0"/>
              <a:pPr>
                <a:defRPr/>
              </a:pPr>
              <a:t>11/05/2015</a:t>
            </a:fld>
            <a:endParaRPr lang="en-US" dirty="0"/>
          </a:p>
        </p:txBody>
      </p:sp>
      <p:sp>
        <p:nvSpPr>
          <p:cNvPr id="5662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22496F-A108-4169-A05F-6B8097CBD4F1}" type="slidenum">
              <a:rPr lang="en-US" altLang="en-US">
                <a:latin typeface="Verdana" panose="020B0604030504040204" pitchFamily="34" charset="0"/>
              </a:rPr>
              <a:pPr algn="r" eaLnBrk="1" hangingPunct="1">
                <a:spcBef>
                  <a:spcPct val="0"/>
                </a:spcBef>
              </a:pPr>
              <a:t>75</a:t>
            </a:fld>
            <a:endParaRPr lang="en-US" altLang="en-US">
              <a:latin typeface="Verdana" panose="020B0604030504040204" pitchFamily="34" charset="0"/>
            </a:endParaRPr>
          </a:p>
        </p:txBody>
      </p:sp>
    </p:spTree>
    <p:extLst>
      <p:ext uri="{BB962C8B-B14F-4D97-AF65-F5344CB8AC3E}">
        <p14:creationId xmlns:p14="http://schemas.microsoft.com/office/powerpoint/2010/main" val="23290592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smtClean="0">
              <a:cs typeface="Arial" panose="020B0604020202020204" pitchFamily="34" charset="0"/>
            </a:endParaRPr>
          </a:p>
        </p:txBody>
      </p:sp>
      <p:sp>
        <p:nvSpPr>
          <p:cNvPr id="566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3069900B-E68F-441B-85E9-BDA538789256}" type="datetime1">
              <a:rPr lang="en-US" smtClean="0"/>
              <a:pPr>
                <a:defRPr/>
              </a:pPr>
              <a:t>11/05/2015</a:t>
            </a:fld>
            <a:endParaRPr lang="en-US" dirty="0"/>
          </a:p>
        </p:txBody>
      </p:sp>
      <p:sp>
        <p:nvSpPr>
          <p:cNvPr id="566278"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E22496F-A108-4169-A05F-6B8097CBD4F1}" type="slidenum">
              <a:rPr lang="en-US" altLang="en-US">
                <a:latin typeface="Verdana" panose="020B0604030504040204" pitchFamily="34" charset="0"/>
              </a:rPr>
              <a:pPr algn="r" eaLnBrk="1" hangingPunct="1">
                <a:spcBef>
                  <a:spcPct val="0"/>
                </a:spcBef>
              </a:pPr>
              <a:t>76</a:t>
            </a:fld>
            <a:endParaRPr lang="en-US" altLang="en-US">
              <a:latin typeface="Verdana" panose="020B0604030504040204" pitchFamily="34" charset="0"/>
            </a:endParaRPr>
          </a:p>
        </p:txBody>
      </p:sp>
    </p:spTree>
    <p:extLst>
      <p:ext uri="{BB962C8B-B14F-4D97-AF65-F5344CB8AC3E}">
        <p14:creationId xmlns:p14="http://schemas.microsoft.com/office/powerpoint/2010/main" val="22129317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8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Bring up Form 5329 by checking box under Box 7 on 1099-R.  Do</a:t>
            </a:r>
            <a:r>
              <a:rPr lang="en-US" altLang="en-US" baseline="0" dirty="0" smtClean="0">
                <a:cs typeface="Arial" panose="020B0604020202020204" pitchFamily="34" charset="0"/>
              </a:rPr>
              <a:t> </a:t>
            </a:r>
            <a:r>
              <a:rPr lang="en-US" altLang="en-US" dirty="0" smtClean="0">
                <a:cs typeface="Arial" panose="020B0604020202020204" pitchFamily="34" charset="0"/>
              </a:rPr>
              <a:t>not bring up 5329 by adding from Forms List icon at top of screen</a:t>
            </a:r>
          </a:p>
          <a:p>
            <a:pPr>
              <a:buFontTx/>
              <a:buChar char="•"/>
            </a:pPr>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Always explore circumstances of an early distribution with taxpayer to determine if there is a possible exemption to the 10% penalty</a:t>
            </a:r>
          </a:p>
        </p:txBody>
      </p:sp>
      <p:sp>
        <p:nvSpPr>
          <p:cNvPr id="5683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8E0692B4-14E7-4B83-9A3F-5FF08DF2B78D}" type="datetime1">
              <a:rPr lang="en-US" smtClean="0"/>
              <a:pPr>
                <a:defRPr/>
              </a:pPr>
              <a:t>11/05/2015</a:t>
            </a:fld>
            <a:endParaRPr lang="en-US" dirty="0"/>
          </a:p>
        </p:txBody>
      </p:sp>
      <p:sp>
        <p:nvSpPr>
          <p:cNvPr id="568326"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C8A6AD3-2597-4889-84F5-32F3623D7FD0}" type="slidenum">
              <a:rPr lang="en-US" altLang="en-US">
                <a:latin typeface="Verdana" panose="020B0604030504040204" pitchFamily="34" charset="0"/>
              </a:rPr>
              <a:pPr algn="r" eaLnBrk="1" hangingPunct="1">
                <a:spcBef>
                  <a:spcPct val="0"/>
                </a:spcBef>
              </a:pPr>
              <a:t>77</a:t>
            </a:fld>
            <a:endParaRPr lang="en-US" altLang="en-US">
              <a:latin typeface="Verdana" panose="020B0604030504040204" pitchFamily="34" charset="0"/>
            </a:endParaRPr>
          </a:p>
        </p:txBody>
      </p:sp>
    </p:spTree>
    <p:extLst>
      <p:ext uri="{BB962C8B-B14F-4D97-AF65-F5344CB8AC3E}">
        <p14:creationId xmlns:p14="http://schemas.microsoft.com/office/powerpoint/2010/main" val="5787660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0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If 1099-R has code 1 in Box 7, taxpayer will be charged a 10% penalty for an early withdrawal</a:t>
            </a:r>
          </a:p>
          <a:p>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If taxpayer may be qualified for an exception to early distribution penalty because money was used for certain qualifying expenses, force Form 5329 to be added to Forms Tree by checking box under Box 7</a:t>
            </a:r>
          </a:p>
          <a:p>
            <a:endParaRPr lang="en-US" altLang="en-US" dirty="0" smtClean="0">
              <a:cs typeface="Arial" panose="020B0604020202020204" pitchFamily="34" charset="0"/>
            </a:endParaRPr>
          </a:p>
          <a:p>
            <a:endParaRPr lang="en-US" altLang="en-US" dirty="0" smtClean="0">
              <a:cs typeface="Arial" panose="020B0604020202020204" pitchFamily="34" charset="0"/>
            </a:endParaRPr>
          </a:p>
        </p:txBody>
      </p:sp>
      <p:sp>
        <p:nvSpPr>
          <p:cNvPr id="5703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517A0230-78A2-4DED-96E0-411A939D77C9}" type="datetime1">
              <a:rPr lang="en-US" smtClean="0"/>
              <a:pPr>
                <a:defRPr/>
              </a:pPr>
              <a:t>11/05/2015</a:t>
            </a:fld>
            <a:endParaRPr lang="en-US" dirty="0"/>
          </a:p>
        </p:txBody>
      </p:sp>
      <p:sp>
        <p:nvSpPr>
          <p:cNvPr id="570374"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D0F7CF9-48EA-4071-82AF-D5CFBC2C4C6D}" type="slidenum">
              <a:rPr lang="en-US" altLang="en-US">
                <a:latin typeface="Verdana" panose="020B0604030504040204" pitchFamily="34" charset="0"/>
              </a:rPr>
              <a:pPr algn="r" eaLnBrk="1" hangingPunct="1">
                <a:spcBef>
                  <a:spcPct val="0"/>
                </a:spcBef>
              </a:pPr>
              <a:t>78</a:t>
            </a:fld>
            <a:endParaRPr lang="en-US" altLang="en-US">
              <a:latin typeface="Verdana" panose="020B0604030504040204" pitchFamily="34" charset="0"/>
            </a:endParaRPr>
          </a:p>
        </p:txBody>
      </p:sp>
    </p:spTree>
    <p:extLst>
      <p:ext uri="{BB962C8B-B14F-4D97-AF65-F5344CB8AC3E}">
        <p14:creationId xmlns:p14="http://schemas.microsoft.com/office/powerpoint/2010/main" val="34212912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0963" name="Notes Placeholder 2"/>
          <p:cNvSpPr>
            <a:spLocks noGrp="1"/>
          </p:cNvSpPr>
          <p:nvPr>
            <p:ph type="body" idx="1"/>
          </p:nvPr>
        </p:nvSpPr>
        <p:spPr bwMode="auto"/>
        <p:txBody>
          <a:bodyPr/>
          <a:lstStyle/>
          <a:p>
            <a:pPr>
              <a:buFontTx/>
              <a:buChar char="•"/>
              <a:defRPr/>
            </a:pPr>
            <a:r>
              <a:rPr lang="en-US" dirty="0" smtClean="0"/>
              <a:t> If Code 1 in Box 7 of 1099-R and Form 5329 added to Forms</a:t>
            </a:r>
            <a:r>
              <a:rPr lang="en-US" baseline="0" dirty="0" smtClean="0"/>
              <a:t> Tree</a:t>
            </a:r>
            <a:r>
              <a:rPr lang="en-US" dirty="0" smtClean="0"/>
              <a:t>:</a:t>
            </a:r>
          </a:p>
          <a:p>
            <a:pPr marL="272628" lvl="1">
              <a:buFontTx/>
              <a:buChar char="•"/>
              <a:defRPr/>
            </a:pPr>
            <a:r>
              <a:rPr lang="en-US" dirty="0" smtClean="0"/>
              <a:t> TW populates Part I Line 1 of Form 5329 Early distributions included in income</a:t>
            </a:r>
          </a:p>
          <a:p>
            <a:pPr marL="272628" lvl="1">
              <a:buFontTx/>
              <a:buChar char="•"/>
              <a:defRPr/>
            </a:pPr>
            <a:r>
              <a:rPr lang="en-US" dirty="0" smtClean="0"/>
              <a:t> Enter info on Part I Line 2 early distributions that are not subject to additional tax</a:t>
            </a:r>
          </a:p>
          <a:p>
            <a:pPr marL="545256" lvl="2">
              <a:buFontTx/>
              <a:buChar char="•"/>
              <a:defRPr/>
            </a:pPr>
            <a:r>
              <a:rPr lang="en-US" dirty="0" smtClean="0"/>
              <a:t> To get appropriate code, look in Pub 4012 Page H-2     </a:t>
            </a:r>
          </a:p>
          <a:p>
            <a:pPr marL="545256" lvl="1">
              <a:buFontTx/>
              <a:buChar char="•"/>
              <a:defRPr/>
            </a:pPr>
            <a:r>
              <a:rPr lang="en-US" dirty="0" smtClean="0"/>
              <a:t> Enter amount that should be exempted from 10% penalty on early distribution</a:t>
            </a:r>
          </a:p>
        </p:txBody>
      </p:sp>
      <p:sp>
        <p:nvSpPr>
          <p:cNvPr id="5724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8C295CDB-7418-43B2-8819-314675E05CAF}" type="datetime1">
              <a:rPr lang="en-US" smtClean="0"/>
              <a:pPr>
                <a:defRPr/>
              </a:pPr>
              <a:t>11/05/2015</a:t>
            </a:fld>
            <a:endParaRPr lang="en-US" dirty="0"/>
          </a:p>
        </p:txBody>
      </p:sp>
      <p:sp>
        <p:nvSpPr>
          <p:cNvPr id="57242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7888F06-392E-4CEE-98F4-B7AFABFA3AC4}" type="slidenum">
              <a:rPr lang="en-US" altLang="en-US">
                <a:latin typeface="Verdana" panose="020B0604030504040204" pitchFamily="34" charset="0"/>
              </a:rPr>
              <a:pPr algn="r" eaLnBrk="1" hangingPunct="1">
                <a:spcBef>
                  <a:spcPct val="0"/>
                </a:spcBef>
              </a:pPr>
              <a:t>79</a:t>
            </a:fld>
            <a:endParaRPr lang="en-US" altLang="en-US">
              <a:latin typeface="Verdana" panose="020B0604030504040204" pitchFamily="34" charset="0"/>
            </a:endParaRPr>
          </a:p>
        </p:txBody>
      </p:sp>
    </p:spTree>
    <p:extLst>
      <p:ext uri="{BB962C8B-B14F-4D97-AF65-F5344CB8AC3E}">
        <p14:creationId xmlns:p14="http://schemas.microsoft.com/office/powerpoint/2010/main" val="313264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0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smtClean="0">
                <a:cs typeface="Arial" panose="020B0604020202020204" pitchFamily="34" charset="0"/>
              </a:rPr>
              <a:t> Form 8606 allows the client to track the non-deductible contributions </a:t>
            </a:r>
          </a:p>
          <a:p>
            <a:pPr lvl="1">
              <a:buFontTx/>
              <a:buChar char="•"/>
            </a:pPr>
            <a:r>
              <a:rPr lang="en-US" altLang="en-US" dirty="0" smtClean="0">
                <a:cs typeface="Arial" panose="020B0604020202020204" pitchFamily="34" charset="0"/>
              </a:rPr>
              <a:t> Creates a basis</a:t>
            </a:r>
          </a:p>
          <a:p>
            <a:pPr lvl="1">
              <a:buFontTx/>
              <a:buChar char="•"/>
            </a:pPr>
            <a:r>
              <a:rPr lang="en-US" altLang="en-US" dirty="0" smtClean="0">
                <a:cs typeface="Arial" panose="020B0604020202020204" pitchFamily="34" charset="0"/>
              </a:rPr>
              <a:t> Should be completed and sent to IRS</a:t>
            </a:r>
          </a:p>
          <a:p>
            <a:pPr lvl="1">
              <a:buFontTx/>
              <a:buChar char="•"/>
            </a:pPr>
            <a:r>
              <a:rPr lang="en-US" altLang="en-US" dirty="0" smtClean="0">
                <a:cs typeface="Arial" panose="020B0604020202020204" pitchFamily="34" charset="0"/>
              </a:rPr>
              <a:t> Client should bring to tax appointment</a:t>
            </a:r>
          </a:p>
          <a:p>
            <a:pPr lvl="1"/>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If clients didn’t fill out an 8606 when contributing year by year, it is possible to file the form late (with penalty of $50/yr)</a:t>
            </a:r>
          </a:p>
          <a:p>
            <a:endParaRPr lang="en-US" altLang="en-US" dirty="0" smtClean="0">
              <a:cs typeface="Arial" panose="020B0604020202020204" pitchFamily="34" charset="0"/>
            </a:endParaRPr>
          </a:p>
          <a:p>
            <a:pPr>
              <a:buFontTx/>
              <a:buChar char="•"/>
            </a:pPr>
            <a:r>
              <a:rPr lang="en-US" altLang="en-US" dirty="0" smtClean="0">
                <a:cs typeface="Arial" panose="020B0604020202020204" pitchFamily="34" charset="0"/>
              </a:rPr>
              <a:t> If you don’t have 8606 filed by the time you take distributions, it’s too late to file it and you can’t get the benefit of tax-free distribution</a:t>
            </a:r>
          </a:p>
          <a:p>
            <a:endParaRPr lang="en-US" altLang="en-US" dirty="0" smtClean="0">
              <a:cs typeface="Arial" panose="020B0604020202020204" pitchFamily="34" charset="0"/>
            </a:endParaRPr>
          </a:p>
        </p:txBody>
      </p:sp>
      <p:sp>
        <p:nvSpPr>
          <p:cNvPr id="4802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646FDE58-6A38-4972-AC9D-51868AC6A075}" type="datetime1">
              <a:rPr lang="en-US" smtClean="0"/>
              <a:pPr>
                <a:defRPr/>
              </a:pPr>
              <a:t>11/05/2015</a:t>
            </a:fld>
            <a:endParaRPr lang="en-US" dirty="0"/>
          </a:p>
        </p:txBody>
      </p:sp>
      <p:sp>
        <p:nvSpPr>
          <p:cNvPr id="480262" name="Slide Number Placeholder 3"/>
          <p:cNvSpPr txBox="1">
            <a:spLocks noGrp="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E542FAA-6EDB-4C64-B987-BDAC73ED366A}" type="slidenum">
              <a:rPr lang="en-US" altLang="en-US">
                <a:latin typeface="Verdana" panose="020B0604030504040204" pitchFamily="34" charset="0"/>
              </a:rPr>
              <a:pPr algn="r" eaLnBrk="1" hangingPunct="1">
                <a:spcBef>
                  <a:spcPct val="0"/>
                </a:spcBef>
              </a:pPr>
              <a:t>8</a:t>
            </a:fld>
            <a:endParaRPr lang="en-US" altLang="en-US">
              <a:latin typeface="Verdana" panose="020B0604030504040204" pitchFamily="34" charset="0"/>
            </a:endParaRPr>
          </a:p>
        </p:txBody>
      </p:sp>
    </p:spTree>
    <p:extLst>
      <p:ext uri="{BB962C8B-B14F-4D97-AF65-F5344CB8AC3E}">
        <p14:creationId xmlns:p14="http://schemas.microsoft.com/office/powerpoint/2010/main" val="10695558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8243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03B093E2-B540-4192-A2F6-8A9D3DE912D4}" type="datetime1">
              <a:rPr lang="en-US" smtClean="0"/>
              <a:pPr>
                <a:defRPr/>
              </a:pPr>
              <a:t>11/05/2015</a:t>
            </a:fld>
            <a:endParaRPr lang="en-US" dirty="0"/>
          </a:p>
        </p:txBody>
      </p:sp>
      <p:sp>
        <p:nvSpPr>
          <p:cNvPr id="82432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4EA9DE9-E9CA-42D3-806B-F01B2B02EF55}" type="slidenum">
              <a:rPr lang="en-US" altLang="en-US">
                <a:latin typeface="Verdana" panose="020B0604030504040204" pitchFamily="34" charset="0"/>
              </a:rPr>
              <a:pPr algn="r" eaLnBrk="1" hangingPunct="1">
                <a:spcBef>
                  <a:spcPct val="0"/>
                </a:spcBef>
              </a:pPr>
              <a:t>80</a:t>
            </a:fld>
            <a:endParaRPr lang="en-US" altLang="en-US">
              <a:latin typeface="Verdana" panose="020B0604030504040204" pitchFamily="34" charset="0"/>
            </a:endParaRPr>
          </a:p>
        </p:txBody>
      </p:sp>
    </p:spTree>
    <p:extLst>
      <p:ext uri="{BB962C8B-B14F-4D97-AF65-F5344CB8AC3E}">
        <p14:creationId xmlns:p14="http://schemas.microsoft.com/office/powerpoint/2010/main" val="38111151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
        <p:nvSpPr>
          <p:cNvPr id="8243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5" name="Date Placeholder 4"/>
          <p:cNvSpPr>
            <a:spLocks noGrp="1"/>
          </p:cNvSpPr>
          <p:nvPr>
            <p:ph type="dt" sz="quarter" idx="1"/>
          </p:nvPr>
        </p:nvSpPr>
        <p:spPr/>
        <p:txBody>
          <a:bodyPr/>
          <a:lstStyle/>
          <a:p>
            <a:pPr>
              <a:defRPr/>
            </a:pPr>
            <a:fld id="{03B093E2-B540-4192-A2F6-8A9D3DE912D4}" type="datetime1">
              <a:rPr lang="en-US" smtClean="0"/>
              <a:pPr>
                <a:defRPr/>
              </a:pPr>
              <a:t>11/05/2015</a:t>
            </a:fld>
            <a:endParaRPr lang="en-US" dirty="0"/>
          </a:p>
        </p:txBody>
      </p:sp>
      <p:sp>
        <p:nvSpPr>
          <p:cNvPr id="82432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4EA9DE9-E9CA-42D3-806B-F01B2B02EF55}" type="slidenum">
              <a:rPr lang="en-US" altLang="en-US">
                <a:latin typeface="Verdana" panose="020B0604030504040204" pitchFamily="34" charset="0"/>
              </a:rPr>
              <a:pPr algn="r" eaLnBrk="1" hangingPunct="1">
                <a:spcBef>
                  <a:spcPct val="0"/>
                </a:spcBef>
              </a:pPr>
              <a:t>81</a:t>
            </a:fld>
            <a:endParaRPr lang="en-US" altLang="en-US">
              <a:latin typeface="Verdana" panose="020B0604030504040204" pitchFamily="34" charset="0"/>
            </a:endParaRPr>
          </a:p>
        </p:txBody>
      </p:sp>
    </p:spTree>
    <p:extLst>
      <p:ext uri="{BB962C8B-B14F-4D97-AF65-F5344CB8AC3E}">
        <p14:creationId xmlns:p14="http://schemas.microsoft.com/office/powerpoint/2010/main" val="362747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30914" indent="-281121">
              <a:spcBef>
                <a:spcPct val="30000"/>
              </a:spcBef>
              <a:defRPr sz="1200">
                <a:solidFill>
                  <a:schemeClr val="tx1"/>
                </a:solidFill>
                <a:latin typeface="Calibri" panose="020F0502020204030204" pitchFamily="34" charset="0"/>
                <a:cs typeface="Arial" panose="020B0604020202020204" pitchFamily="34" charset="0"/>
              </a:defRPr>
            </a:lvl2pPr>
            <a:lvl3pPr marL="1124483" indent="-224897">
              <a:spcBef>
                <a:spcPct val="30000"/>
              </a:spcBef>
              <a:defRPr sz="1200">
                <a:solidFill>
                  <a:schemeClr val="tx1"/>
                </a:solidFill>
                <a:latin typeface="Calibri" panose="020F0502020204030204" pitchFamily="34" charset="0"/>
                <a:cs typeface="Arial" panose="020B0604020202020204" pitchFamily="34" charset="0"/>
              </a:defRPr>
            </a:lvl3pPr>
            <a:lvl4pPr marL="1574277" indent="-224897">
              <a:spcBef>
                <a:spcPct val="30000"/>
              </a:spcBef>
              <a:defRPr sz="1200">
                <a:solidFill>
                  <a:schemeClr val="tx1"/>
                </a:solidFill>
                <a:latin typeface="Calibri" panose="020F0502020204030204" pitchFamily="34" charset="0"/>
                <a:cs typeface="Arial" panose="020B0604020202020204" pitchFamily="34" charset="0"/>
              </a:defRPr>
            </a:lvl4pPr>
            <a:lvl5pPr marL="2024070" indent="-224897">
              <a:spcBef>
                <a:spcPct val="30000"/>
              </a:spcBef>
              <a:defRPr sz="1200">
                <a:solidFill>
                  <a:schemeClr val="tx1"/>
                </a:solidFill>
                <a:latin typeface="Calibri" panose="020F0502020204030204" pitchFamily="34" charset="0"/>
                <a:cs typeface="Arial" panose="020B0604020202020204" pitchFamily="34" charset="0"/>
              </a:defRPr>
            </a:lvl5pPr>
            <a:lvl6pPr marL="2473863"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23657"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373450"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23244" indent="-224897"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smtClean="0"/>
          </a:p>
        </p:txBody>
      </p:sp>
      <p:sp>
        <p:nvSpPr>
          <p:cNvPr id="6" name="Date Placeholder 2"/>
          <p:cNvSpPr>
            <a:spLocks noGrp="1"/>
          </p:cNvSpPr>
          <p:nvPr>
            <p:ph type="dt" sz="quarter" idx="1"/>
          </p:nvPr>
        </p:nvSpPr>
        <p:spPr/>
        <p:txBody>
          <a:bodyPr/>
          <a:lstStyle/>
          <a:p>
            <a:pPr>
              <a:defRPr/>
            </a:pPr>
            <a:fld id="{0629CBEB-B83A-4BAB-8A18-772751488730}" type="datetime1">
              <a:rPr lang="en-US" smtClean="0"/>
              <a:pPr>
                <a:defRPr/>
              </a:pPr>
              <a:t>11/05/2015</a:t>
            </a:fld>
            <a:endParaRPr lang="en-US" dirty="0"/>
          </a:p>
        </p:txBody>
      </p:sp>
      <p:sp>
        <p:nvSpPr>
          <p:cNvPr id="482308" name="Rectangle 7"/>
          <p:cNvSpPr txBox="1">
            <a:spLocks noGrp="1" noChangeArrowheads="1"/>
          </p:cNvSpPr>
          <p:nvPr/>
        </p:nvSpPr>
        <p:spPr bwMode="auto">
          <a:xfrm>
            <a:off x="3885313" y="8685552"/>
            <a:ext cx="2971121"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7" tIns="46179" rIns="92357" bIns="4617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4F19F58-DC34-41D3-A4A6-EDE8B32AE3F8}" type="slidenum">
              <a:rPr lang="en-US" altLang="en-US">
                <a:latin typeface="Arial" panose="020B0604020202020204" pitchFamily="34" charset="0"/>
              </a:rPr>
              <a:pPr algn="r" eaLnBrk="1" hangingPunct="1">
                <a:spcBef>
                  <a:spcPct val="0"/>
                </a:spcBef>
              </a:pPr>
              <a:t>9</a:t>
            </a:fld>
            <a:endParaRPr lang="en-US" altLang="en-US">
              <a:latin typeface="Arial" panose="020B0604020202020204" pitchFamily="34" charset="0"/>
            </a:endParaRPr>
          </a:p>
        </p:txBody>
      </p:sp>
      <p:sp>
        <p:nvSpPr>
          <p:cNvPr id="482309"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2310" name="Rectangle 3"/>
          <p:cNvSpPr>
            <a:spLocks noGrp="1" noChangeArrowheads="1"/>
          </p:cNvSpPr>
          <p:nvPr>
            <p:ph type="body" idx="1"/>
          </p:nvPr>
        </p:nvSpPr>
        <p:spPr bwMode="auto">
          <a:xfrm>
            <a:off x="914191" y="4344336"/>
            <a:ext cx="5029618"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dirty="0">
              <a:cs typeface="Arial" panose="020B0604020202020204" pitchFamily="34" charset="0"/>
            </a:endParaRPr>
          </a:p>
        </p:txBody>
      </p:sp>
    </p:spTree>
    <p:extLst>
      <p:ext uri="{BB962C8B-B14F-4D97-AF65-F5344CB8AC3E}">
        <p14:creationId xmlns:p14="http://schemas.microsoft.com/office/powerpoint/2010/main" val="142567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smtClean="0"/>
              <a:t>Click to edit Master title style</a:t>
            </a:r>
            <a:endParaRPr lang="en-US"/>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smtClean="0"/>
              <a:t>Click to edit Master subtitle style</a:t>
            </a:r>
            <a:endParaRPr lang="en-US" dirty="0"/>
          </a:p>
        </p:txBody>
      </p:sp>
      <p:sp>
        <p:nvSpPr>
          <p:cNvPr id="13" name="Rectangle 9"/>
          <p:cNvSpPr>
            <a:spLocks noGrp="1" noChangeArrowheads="1"/>
          </p:cNvSpPr>
          <p:nvPr>
            <p:ph type="dt" sz="half" idx="10"/>
          </p:nvPr>
        </p:nvSpPr>
        <p:spPr>
          <a:xfrm>
            <a:off x="457200" y="6400800"/>
            <a:ext cx="1984375" cy="301625"/>
          </a:xfrm>
        </p:spPr>
        <p:txBody>
          <a:bodyPr/>
          <a:lstStyle>
            <a:lvl1pPr>
              <a:defRPr/>
            </a:lvl1pPr>
          </a:lstStyle>
          <a:p>
            <a:pPr>
              <a:defRPr/>
            </a:pPr>
            <a:r>
              <a:rPr lang="en-US" smtClean="0"/>
              <a:t>2014-09-17</a:t>
            </a:r>
            <a:endParaRPr lang="en-US"/>
          </a:p>
        </p:txBody>
      </p:sp>
      <p:sp>
        <p:nvSpPr>
          <p:cNvPr id="15" name="Rectangle 11"/>
          <p:cNvSpPr>
            <a:spLocks noGrp="1" noChangeArrowheads="1"/>
          </p:cNvSpPr>
          <p:nvPr>
            <p:ph type="sldNum" sz="quarter" idx="12"/>
          </p:nvPr>
        </p:nvSpPr>
        <p:spPr>
          <a:xfrm>
            <a:off x="6781800" y="6400800"/>
            <a:ext cx="1901825" cy="301625"/>
          </a:xfrm>
        </p:spPr>
        <p:txBody>
          <a:bodyPr/>
          <a:lstStyle>
            <a:lvl1pPr>
              <a:defRPr smtClean="0"/>
            </a:lvl1pPr>
          </a:lstStyle>
          <a:p>
            <a:pPr>
              <a:defRPr/>
            </a:pPr>
            <a:fld id="{0727517F-B0C9-4C90-880D-F755826661DE}" type="slidenum">
              <a:rPr lang="en-US" altLang="en-US"/>
              <a:pPr>
                <a:defRPr/>
              </a:pPr>
              <a:t>‹#›</a:t>
            </a:fld>
            <a:endParaRPr lang="en-US" altLang="en-US"/>
          </a:p>
        </p:txBody>
      </p:sp>
      <p:sp>
        <p:nvSpPr>
          <p:cNvPr id="1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357034987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189126982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F090375F-B8A6-4F0B-AF0F-67C01E428B6A}"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120685668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224118090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8" name="Rectangle 11"/>
          <p:cNvSpPr>
            <a:spLocks noGrp="1" noChangeArrowheads="1"/>
          </p:cNvSpPr>
          <p:nvPr>
            <p:ph type="sldNum" sz="quarter" idx="11"/>
          </p:nvPr>
        </p:nvSpPr>
        <p:spPr>
          <a:ln/>
        </p:spPr>
        <p:txBody>
          <a:bodyPr/>
          <a:lstStyle>
            <a:lvl1pPr>
              <a:defRPr/>
            </a:lvl1pPr>
          </a:lstStyle>
          <a:p>
            <a:pPr>
              <a:defRPr/>
            </a:pPr>
            <a:fld id="{A38D6082-F22A-4734-8099-26DC72D35DD8}" type="slidenum">
              <a:rPr lang="en-US" altLang="en-US"/>
              <a:pPr>
                <a:defRPr/>
              </a:pPr>
              <a:t>‹#›</a:t>
            </a:fld>
            <a:endParaRPr lang="en-US" altLang="en-US"/>
          </a:p>
        </p:txBody>
      </p:sp>
      <p:sp>
        <p:nvSpPr>
          <p:cNvPr id="10" name="Footer Placeholder 1"/>
          <p:cNvSpPr>
            <a:spLocks noGrp="1"/>
          </p:cNvSpPr>
          <p:nvPr>
            <p:ph type="ftr" sz="quarter" idx="12"/>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187923181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4" name="Rectangle 11"/>
          <p:cNvSpPr>
            <a:spLocks noGrp="1" noChangeArrowheads="1"/>
          </p:cNvSpPr>
          <p:nvPr>
            <p:ph type="sldNum" sz="quarter" idx="11"/>
          </p:nvPr>
        </p:nvSpPr>
        <p:spPr>
          <a:ln/>
        </p:spPr>
        <p:txBody>
          <a:bodyPr/>
          <a:lstStyle>
            <a:lvl1pPr>
              <a:defRPr/>
            </a:lvl1pPr>
          </a:lstStyle>
          <a:p>
            <a:pPr>
              <a:defRPr/>
            </a:pPr>
            <a:fld id="{55728B97-D0F9-43B3-BCA0-A49776DBC85D}" type="slidenum">
              <a:rPr lang="en-US" altLang="en-US"/>
              <a:pPr>
                <a:defRPr/>
              </a:pPr>
              <a:t>‹#›</a:t>
            </a:fld>
            <a:endParaRPr lang="en-US" altLang="en-US"/>
          </a:p>
        </p:txBody>
      </p:sp>
      <p:sp>
        <p:nvSpPr>
          <p:cNvPr id="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391477953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3" name="Rectangle 11"/>
          <p:cNvSpPr>
            <a:spLocks noGrp="1" noChangeArrowheads="1"/>
          </p:cNvSpPr>
          <p:nvPr>
            <p:ph type="sldNum" sz="quarter" idx="11"/>
          </p:nvPr>
        </p:nvSpPr>
        <p:spPr>
          <a:ln/>
        </p:spPr>
        <p:txBody>
          <a:bodyPr/>
          <a:lstStyle>
            <a:lvl1pPr>
              <a:defRPr/>
            </a:lvl1pPr>
          </a:lstStyle>
          <a:p>
            <a:pPr>
              <a:defRPr/>
            </a:pPr>
            <a:fld id="{35EE5FE8-0449-4FAB-9024-CDB22BDA78C5}" type="slidenum">
              <a:rPr lang="en-US" altLang="en-US"/>
              <a:pPr>
                <a:defRPr/>
              </a:pPr>
              <a:t>‹#›</a:t>
            </a:fld>
            <a:endParaRPr lang="en-US" altLang="en-US"/>
          </a:p>
        </p:txBody>
      </p:sp>
      <p:sp>
        <p:nvSpPr>
          <p:cNvPr id="5"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318080750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81B633AC-A754-4F92-AB1E-2CFB9C6A74F6}"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177046205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smtClean="0"/>
              <a:t>2014-09-17</a:t>
            </a:r>
            <a:endParaRPr lang="en-US"/>
          </a:p>
        </p:txBody>
      </p:sp>
      <p:sp>
        <p:nvSpPr>
          <p:cNvPr id="6" name="Rectangle 11"/>
          <p:cNvSpPr>
            <a:spLocks noGrp="1" noChangeArrowheads="1"/>
          </p:cNvSpPr>
          <p:nvPr>
            <p:ph type="sldNum" sz="quarter" idx="11"/>
          </p:nvPr>
        </p:nvSpPr>
        <p:spPr>
          <a:ln/>
        </p:spPr>
        <p:txBody>
          <a:bodyPr/>
          <a:lstStyle>
            <a:lvl1pPr>
              <a:defRPr/>
            </a:lvl1pPr>
          </a:lstStyle>
          <a:p>
            <a:pPr>
              <a:defRPr/>
            </a:pPr>
            <a:fld id="{4B166F7D-5E7B-4F84-9233-B1E5EC7A2025}"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extLst>
      <p:ext uri="{BB962C8B-B14F-4D97-AF65-F5344CB8AC3E}">
        <p14:creationId xmlns:p14="http://schemas.microsoft.com/office/powerpoint/2010/main" val="91692472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smtClean="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smtClean="0"/>
              <a:t>Click to edit Master title style</a:t>
            </a:r>
            <a:endParaRPr lang="en-US" altLang="en-US" dirty="0" smtClean="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8057" name="Rectangle 9"/>
          <p:cNvSpPr>
            <a:spLocks noGrp="1" noChangeArrowheads="1"/>
          </p:cNvSpPr>
          <p:nvPr>
            <p:ph type="dt" sz="half" idx="2"/>
          </p:nvPr>
        </p:nvSpPr>
        <p:spPr bwMode="auto">
          <a:xfrm>
            <a:off x="457200" y="6400800"/>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mn-lt"/>
                <a:cs typeface="Arial" charset="0"/>
              </a:defRPr>
            </a:lvl1pPr>
          </a:lstStyle>
          <a:p>
            <a:pPr>
              <a:defRPr/>
            </a:pPr>
            <a:r>
              <a:rPr lang="en-US" smtClean="0"/>
              <a:t>2014-09-17</a:t>
            </a:r>
            <a:endParaRPr lang="en-US"/>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atin typeface="+mn-lt"/>
                <a:cs typeface="Arial" panose="020B0604020202020204" pitchFamily="34" charset="0"/>
              </a:defRPr>
            </a:lvl1pPr>
          </a:lstStyle>
          <a:p>
            <a:pPr>
              <a:defRPr/>
            </a:pPr>
            <a:fld id="{7DBD8DE5-9380-4B70-8F1A-AEF6BC3E3575}" type="slidenum">
              <a:rPr lang="en-US" altLang="en-US" smtClean="0"/>
              <a:pPr>
                <a:defRPr/>
              </a:pPr>
              <a:t>‹#›</a:t>
            </a:fld>
            <a:endParaRPr lang="en-US" alt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smtClean="0"/>
              <a:t>My Footer</a:t>
            </a:r>
            <a:endParaRPr lang="en-US"/>
          </a:p>
        </p:txBody>
      </p:sp>
    </p:spTree>
  </p:cSld>
  <p:clrMap bg1="lt1" tx1="dk1" bg2="lt2" tx2="dk2" accent1="accent1" accent2="accent2" accent3="accent3" accent4="accent4" accent5="accent5" accent6="accent6" hlink="hlink" folHlink="folHlink"/>
  <p:sldLayoutIdLst>
    <p:sldLayoutId id="2147485995"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huffingtonpost.com/2010-02-09-retirementlane.jpg"/>
          <p:cNvPicPr>
            <a:picLocks noChangeAspect="1" noChangeArrowheads="1"/>
          </p:cNvPicPr>
          <p:nvPr/>
        </p:nvPicPr>
        <p:blipFill rotWithShape="1">
          <a:blip r:embed="rId3" cstate="print">
            <a:duotone>
              <a:prstClr val="black"/>
              <a:schemeClr val="accent1">
                <a:tint val="45000"/>
                <a:satMod val="400000"/>
              </a:schemeClr>
            </a:duotone>
            <a:extLst/>
          </a:blip>
          <a:srcRect l="10124" r="22237"/>
          <a:stretch/>
        </p:blipFill>
        <p:spPr bwMode="auto">
          <a:xfrm>
            <a:off x="7124948" y="990601"/>
            <a:ext cx="1561852" cy="1905000"/>
          </a:xfrm>
          <a:prstGeom prst="rect">
            <a:avLst/>
          </a:prstGeom>
          <a:noFill/>
          <a:ln>
            <a:solidFill>
              <a:schemeClr val="bg1"/>
            </a:solidFill>
          </a:ln>
          <a:extLst/>
        </p:spPr>
      </p:pic>
      <p:sp>
        <p:nvSpPr>
          <p:cNvPr id="466947" name="Rectangle 2"/>
          <p:cNvSpPr>
            <a:spLocks noGrp="1" noChangeArrowheads="1"/>
          </p:cNvSpPr>
          <p:nvPr>
            <p:ph type="ctrTitle"/>
          </p:nvPr>
        </p:nvSpPr>
        <p:spPr>
          <a:xfrm>
            <a:off x="990600" y="685800"/>
            <a:ext cx="7772400" cy="3124200"/>
          </a:xfrm>
        </p:spPr>
        <p:txBody>
          <a:bodyPr/>
          <a:lstStyle/>
          <a:p>
            <a:pPr>
              <a:lnSpc>
                <a:spcPct val="80000"/>
              </a:lnSpc>
            </a:pPr>
            <a:r>
              <a:rPr lang="en-US" altLang="en-US" sz="5400" dirty="0" smtClean="0"/>
              <a:t>Retirement Income</a:t>
            </a:r>
            <a:r>
              <a:rPr lang="en-US" altLang="en-US" dirty="0" smtClean="0"/>
              <a:t/>
            </a:r>
            <a:br>
              <a:rPr lang="en-US" altLang="en-US" dirty="0" smtClean="0"/>
            </a:br>
            <a:r>
              <a:rPr lang="en-US" altLang="en-US" dirty="0" smtClean="0"/>
              <a:t>Pensions/Annuities</a:t>
            </a:r>
            <a:br>
              <a:rPr lang="en-US" altLang="en-US" dirty="0" smtClean="0"/>
            </a:br>
            <a:r>
              <a:rPr lang="en-US" altLang="en-US" dirty="0" smtClean="0"/>
              <a:t>Social Security/Railroad Retirement Benefits/</a:t>
            </a:r>
            <a:br>
              <a:rPr lang="en-US" altLang="en-US" dirty="0" smtClean="0"/>
            </a:br>
            <a:r>
              <a:rPr lang="en-US" altLang="en-US" dirty="0" smtClean="0"/>
              <a:t> IRAs/401Ks</a:t>
            </a:r>
          </a:p>
        </p:txBody>
      </p:sp>
      <p:sp>
        <p:nvSpPr>
          <p:cNvPr id="466948" name="Rectangle 3"/>
          <p:cNvSpPr>
            <a:spLocks noGrp="1" noChangeArrowheads="1"/>
          </p:cNvSpPr>
          <p:nvPr>
            <p:ph type="subTitle" idx="1"/>
          </p:nvPr>
        </p:nvSpPr>
        <p:spPr/>
        <p:txBody>
          <a:bodyPr>
            <a:normAutofit fontScale="92500" lnSpcReduction="20000"/>
          </a:bodyPr>
          <a:lstStyle/>
          <a:p>
            <a:pPr>
              <a:lnSpc>
                <a:spcPct val="80000"/>
              </a:lnSpc>
            </a:pPr>
            <a:endParaRPr lang="en-US" altLang="en-US" sz="2800" dirty="0" smtClean="0"/>
          </a:p>
          <a:p>
            <a:pPr>
              <a:lnSpc>
                <a:spcPct val="80000"/>
              </a:lnSpc>
            </a:pPr>
            <a:r>
              <a:rPr lang="en-US" altLang="en-US" dirty="0" smtClean="0"/>
              <a:t>Pub 17 Chapter 10 &amp; 11</a:t>
            </a:r>
          </a:p>
          <a:p>
            <a:pPr>
              <a:lnSpc>
                <a:spcPct val="80000"/>
              </a:lnSpc>
            </a:pPr>
            <a:r>
              <a:rPr lang="en-US" altLang="en-US" dirty="0" smtClean="0"/>
              <a:t>Pub 4012 Tab D</a:t>
            </a:r>
          </a:p>
          <a:p>
            <a:pPr>
              <a:lnSpc>
                <a:spcPct val="80000"/>
              </a:lnSpc>
            </a:pPr>
            <a:r>
              <a:rPr lang="en-US" altLang="en-US" dirty="0" smtClean="0"/>
              <a:t>(1040-Line 16)</a:t>
            </a:r>
          </a:p>
          <a:p>
            <a:pPr>
              <a:lnSpc>
                <a:spcPct val="80000"/>
              </a:lnSpc>
            </a:pPr>
            <a:r>
              <a:rPr lang="en-US" altLang="en-US" dirty="0" smtClean="0"/>
              <a:t>(NJ 1040-Lines 19a &amp; 19b)</a:t>
            </a:r>
          </a:p>
          <a:p>
            <a:pPr>
              <a:lnSpc>
                <a:spcPct val="80000"/>
              </a:lnSpc>
            </a:pPr>
            <a:endParaRPr lang="en-US" altLang="en-US" sz="1800"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a:p>
        </p:txBody>
      </p:sp>
    </p:spTree>
    <p:extLst>
      <p:ext uri="{BB962C8B-B14F-4D97-AF65-F5344CB8AC3E}">
        <p14:creationId xmlns:p14="http://schemas.microsoft.com/office/powerpoint/2010/main" val="10278770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ltLang="en-US" smtClean="0"/>
              <a:t>Roth IRA</a:t>
            </a:r>
            <a:endParaRPr lang="en-US" altLang="en-US" dirty="0" smtClean="0"/>
          </a:p>
        </p:txBody>
      </p:sp>
      <p:sp>
        <p:nvSpPr>
          <p:cNvPr id="483331" name="Rectangle 3"/>
          <p:cNvSpPr>
            <a:spLocks noGrp="1" noChangeArrowheads="1"/>
          </p:cNvSpPr>
          <p:nvPr>
            <p:ph idx="1"/>
          </p:nvPr>
        </p:nvSpPr>
        <p:spPr/>
        <p:txBody>
          <a:bodyPr>
            <a:normAutofit fontScale="92500" lnSpcReduction="10000"/>
          </a:bodyPr>
          <a:lstStyle/>
          <a:p>
            <a:r>
              <a:rPr lang="en-US" altLang="en-US" dirty="0" smtClean="0"/>
              <a:t>No Required Minimum Distribution (RMD)</a:t>
            </a:r>
          </a:p>
          <a:p>
            <a:pPr lvl="1"/>
            <a:r>
              <a:rPr lang="en-US" altLang="en-US" dirty="0" smtClean="0"/>
              <a:t>Amounts withdrawn from Roth IRA cannot be used to satisfy RMD for Traditional IRA</a:t>
            </a:r>
          </a:p>
          <a:p>
            <a:r>
              <a:rPr lang="en-US" altLang="en-US" dirty="0" smtClean="0"/>
              <a:t>Earnings accumulate tax free </a:t>
            </a:r>
          </a:p>
          <a:p>
            <a:r>
              <a:rPr lang="en-US" altLang="en-US" dirty="0" smtClean="0"/>
              <a:t>Distributions are generally not taxable</a:t>
            </a:r>
          </a:p>
          <a:p>
            <a:pPr lvl="1"/>
            <a:r>
              <a:rPr lang="en-US" altLang="en-US" dirty="0" smtClean="0"/>
              <a:t>Exception: Distribution within 5-yr qualifying period from date Roth IRA was first established may be subject to tax on earnings plus 10% early distribution penalty</a:t>
            </a:r>
          </a:p>
          <a:p>
            <a:r>
              <a:rPr lang="en-US" altLang="en-US" dirty="0" smtClean="0"/>
              <a:t>Rules for taxability of distributions are the same for NJ</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a:p>
        </p:txBody>
      </p:sp>
    </p:spTree>
    <p:extLst>
      <p:ext uri="{BB962C8B-B14F-4D97-AF65-F5344CB8AC3E}">
        <p14:creationId xmlns:p14="http://schemas.microsoft.com/office/powerpoint/2010/main" val="9537740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5618" y="277813"/>
            <a:ext cx="8289782" cy="1143000"/>
          </a:xfrm>
        </p:spPr>
        <p:txBody>
          <a:bodyPr>
            <a:normAutofit/>
          </a:bodyPr>
          <a:lstStyle/>
          <a:p>
            <a:r>
              <a:rPr lang="en-US" dirty="0" smtClean="0"/>
              <a:t>Traditional IRAs &amp; Roth IRAs</a:t>
            </a:r>
            <a:endParaRPr lang="en-US" dirty="0"/>
          </a:p>
        </p:txBody>
      </p:sp>
      <p:graphicFrame>
        <p:nvGraphicFramePr>
          <p:cNvPr id="5" name="Content Placeholder 4"/>
          <p:cNvGraphicFramePr>
            <a:graphicFrameLocks noGrp="1"/>
          </p:cNvGraphicFramePr>
          <p:nvPr>
            <p:ph idx="1"/>
            <p:extLst/>
          </p:nvPr>
        </p:nvGraphicFramePr>
        <p:xfrm>
          <a:off x="685800" y="1553562"/>
          <a:ext cx="7924800" cy="507583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241988">
                  <a:extLst>
                    <a:ext uri="{9D8B030D-6E8A-4147-A177-3AD203B41FA5}">
                      <a16:colId xmlns:a16="http://schemas.microsoft.com/office/drawing/2014/main" val="20001"/>
                    </a:ext>
                  </a:extLst>
                </a:gridCol>
                <a:gridCol w="2482412">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90528">
                <a:tc>
                  <a:txBody>
                    <a:bodyPr/>
                    <a:lstStyle/>
                    <a:p>
                      <a:endParaRPr lang="en-US" sz="18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Traditional IRA</a:t>
                      </a:r>
                      <a:endParaRPr lang="en-US" sz="18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Non Deduct Cont.</a:t>
                      </a:r>
                      <a:endParaRPr lang="en-US" sz="18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Roth IRA</a:t>
                      </a:r>
                      <a:endParaRPr lang="en-US" sz="18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04110">
                <a:tc>
                  <a:txBody>
                    <a:bodyPr/>
                    <a:lstStyle/>
                    <a:p>
                      <a:r>
                        <a:rPr lang="en-US" sz="1700" b="1" dirty="0" smtClean="0"/>
                        <a:t>Contributions</a:t>
                      </a:r>
                      <a:endParaRPr lang="en-US" sz="1700" b="1"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Tax deductible in year made (up to limits)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Dollar limit on contributions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Allowable up to tax return due date </a:t>
                      </a:r>
                      <a:r>
                        <a:rPr lang="en-US" sz="1700" baseline="0" dirty="0" smtClean="0"/>
                        <a:t>&amp; apply retroactively to tax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t>Must have earned income &amp; be &lt; 70½</a:t>
                      </a:r>
                      <a:endParaRPr lang="en-US" sz="17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After-tax</a:t>
                      </a:r>
                      <a:r>
                        <a:rPr lang="en-US" sz="1700" baseline="0" dirty="0" smtClean="0"/>
                        <a:t> contributions</a:t>
                      </a:r>
                      <a:endParaRPr lang="en-US" sz="1700" dirty="0" smtClean="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aseline="0" dirty="0" smtClean="0"/>
                        <a:t>After-tax contributions</a:t>
                      </a:r>
                    </a:p>
                    <a:p>
                      <a:r>
                        <a:rPr lang="en-US" sz="1700" baseline="0" dirty="0" smtClean="0"/>
                        <a:t>Dollar limit on contributions</a:t>
                      </a:r>
                    </a:p>
                    <a:p>
                      <a:r>
                        <a:rPr lang="en-US" sz="1700" baseline="0" dirty="0" smtClean="0"/>
                        <a:t>No age limit for contribution</a:t>
                      </a:r>
                    </a:p>
                    <a:p>
                      <a:r>
                        <a:rPr lang="en-US" sz="1700" baseline="0" dirty="0" smtClean="0"/>
                        <a:t>Must have earned income</a:t>
                      </a:r>
                      <a:endParaRPr lang="en-US" sz="17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8200">
                <a:tc>
                  <a:txBody>
                    <a:bodyPr/>
                    <a:lstStyle/>
                    <a:p>
                      <a:r>
                        <a:rPr lang="en-US" sz="1700" b="1" dirty="0" smtClean="0"/>
                        <a:t>Earnings</a:t>
                      </a:r>
                      <a:endParaRPr lang="en-US" sz="1700" b="1"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Earnings accumulate tax</a:t>
                      </a:r>
                      <a:r>
                        <a:rPr lang="en-US" sz="1700" baseline="0" dirty="0" smtClean="0"/>
                        <a:t> </a:t>
                      </a:r>
                      <a:r>
                        <a:rPr lang="en-US" sz="1700" dirty="0" smtClean="0"/>
                        <a:t>deferred until withdrawn</a:t>
                      </a:r>
                      <a:endParaRPr lang="en-US" sz="17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Earnings accumulate tax</a:t>
                      </a:r>
                      <a:r>
                        <a:rPr lang="en-US" sz="1700" baseline="0" dirty="0" smtClean="0"/>
                        <a:t> </a:t>
                      </a:r>
                      <a:r>
                        <a:rPr lang="en-US" sz="1700" dirty="0" smtClean="0"/>
                        <a:t>deferred until withdrawn</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Earnings accumulate tax</a:t>
                      </a:r>
                      <a:r>
                        <a:rPr lang="en-US" sz="1700" baseline="0" dirty="0" smtClean="0"/>
                        <a:t> </a:t>
                      </a:r>
                      <a:r>
                        <a:rPr lang="en-US" sz="1700" dirty="0" smtClean="0"/>
                        <a:t>free </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12542">
                <a:tc>
                  <a:txBody>
                    <a:bodyPr/>
                    <a:lstStyle/>
                    <a:p>
                      <a:r>
                        <a:rPr lang="en-US" sz="1700" b="1" dirty="0" smtClean="0"/>
                        <a:t>Distributions</a:t>
                      </a:r>
                      <a:endParaRPr lang="en-US" sz="1700" b="1"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Distributions taxable in year received</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1700" dirty="0" smtClean="0"/>
                        <a:t>Distributions include contributions</a:t>
                      </a:r>
                      <a:r>
                        <a:rPr lang="en-US" sz="1700" baseline="0" dirty="0" smtClean="0"/>
                        <a:t> </a:t>
                      </a:r>
                      <a:r>
                        <a:rPr lang="en-US" sz="1700" dirty="0" smtClean="0"/>
                        <a:t>&amp; earnings  (Contribution</a:t>
                      </a:r>
                      <a:r>
                        <a:rPr lang="en-US" sz="1700" baseline="0" dirty="0" smtClean="0"/>
                        <a:t> portion</a:t>
                      </a:r>
                      <a:r>
                        <a:rPr lang="en-US" sz="1700" dirty="0" smtClean="0"/>
                        <a:t> not taxed, earnings</a:t>
                      </a:r>
                      <a:r>
                        <a:rPr lang="en-US" sz="1700" baseline="0" dirty="0" smtClean="0"/>
                        <a:t> taxed)</a:t>
                      </a:r>
                      <a:endParaRPr lang="en-US" sz="1700" dirty="0"/>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Distributions tax free</a:t>
                      </a:r>
                    </a:p>
                  </a:txBody>
                  <a:tcPr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2185"/>
            <a:ext cx="612648" cy="344615"/>
          </a:xfrm>
          <a:prstGeom prst="rect">
            <a:avLst/>
          </a:prstGeom>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11</a:t>
            </a:fld>
            <a:endParaRPr lang="en-US"/>
          </a:p>
        </p:txBody>
      </p:sp>
    </p:spTree>
    <p:extLst>
      <p:ext uri="{BB962C8B-B14F-4D97-AF65-F5344CB8AC3E}">
        <p14:creationId xmlns:p14="http://schemas.microsoft.com/office/powerpoint/2010/main" val="288536544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Traditional IRAs &amp; Roth IRAs</a:t>
            </a:r>
          </a:p>
        </p:txBody>
      </p:sp>
      <p:graphicFrame>
        <p:nvGraphicFramePr>
          <p:cNvPr id="5" name="Content Placeholder 4"/>
          <p:cNvGraphicFramePr>
            <a:graphicFrameLocks noGrp="1"/>
          </p:cNvGraphicFramePr>
          <p:nvPr>
            <p:ph idx="1"/>
            <p:extLst/>
          </p:nvPr>
        </p:nvGraphicFramePr>
        <p:xfrm>
          <a:off x="685800" y="1600200"/>
          <a:ext cx="8001000" cy="496800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6940">
                <a:tc>
                  <a:txBody>
                    <a:bodyPr/>
                    <a:lstStyle/>
                    <a:p>
                      <a:endParaRPr lang="en-US" sz="18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Traditional IRA</a:t>
                      </a:r>
                      <a:endParaRPr lang="en-US" sz="18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Non Deduct Cont.</a:t>
                      </a:r>
                      <a:endParaRPr lang="en-US" sz="18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Roth IRA</a:t>
                      </a:r>
                      <a:endParaRPr lang="en-US" sz="18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84198">
                <a:tc>
                  <a:txBody>
                    <a:bodyPr/>
                    <a:lstStyle/>
                    <a:p>
                      <a:r>
                        <a:rPr lang="en-US" sz="1700" b="1" dirty="0" smtClean="0"/>
                        <a:t>Penalties</a:t>
                      </a:r>
                      <a:endParaRPr lang="en-US" sz="1700" b="1"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t>10% penalty if withdrawal prior to age</a:t>
                      </a:r>
                      <a:r>
                        <a:rPr lang="en-US" sz="1700" baseline="0" dirty="0" smtClean="0"/>
                        <a:t> </a:t>
                      </a:r>
                      <a:r>
                        <a:rPr lang="en-US" sz="1700" dirty="0" smtClean="0"/>
                        <a:t>59½ </a:t>
                      </a:r>
                    </a:p>
                    <a:p>
                      <a:r>
                        <a:rPr lang="en-US" sz="1700" dirty="0" smtClean="0"/>
                        <a:t>6%  penalty on  excess contributions penalty</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t>(Exceptions include:   D</a:t>
                      </a:r>
                      <a:r>
                        <a:rPr lang="en-US" sz="1700" dirty="0" smtClean="0"/>
                        <a:t>eath, Disabled, Excessive</a:t>
                      </a:r>
                      <a:r>
                        <a:rPr lang="en-US" sz="1700" baseline="0" dirty="0" smtClean="0"/>
                        <a:t> medical expenses, </a:t>
                      </a:r>
                      <a:r>
                        <a:rPr lang="en-US" sz="1700" dirty="0" smtClean="0"/>
                        <a:t>Used for qualified first-time home purchase, Higher</a:t>
                      </a:r>
                      <a:r>
                        <a:rPr lang="en-US" sz="1700" baseline="0" dirty="0" smtClean="0"/>
                        <a:t> education)</a:t>
                      </a:r>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10% penalty for distributions</a:t>
                      </a:r>
                      <a:r>
                        <a:rPr lang="en-US" sz="1700" baseline="0" dirty="0" smtClean="0"/>
                        <a:t> prior to age </a:t>
                      </a:r>
                      <a:r>
                        <a:rPr lang="en-US" sz="1700" dirty="0" smtClean="0"/>
                        <a:t>59½  or if did not meet five-year requirement</a:t>
                      </a:r>
                      <a:r>
                        <a:rPr lang="en-US" sz="17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t>(Exceptions, include: D</a:t>
                      </a:r>
                      <a:r>
                        <a:rPr lang="en-US" sz="1700" dirty="0" smtClean="0"/>
                        <a:t>eath, Disabled, Excessive</a:t>
                      </a:r>
                      <a:r>
                        <a:rPr lang="en-US" sz="1700" baseline="0" dirty="0" smtClean="0"/>
                        <a:t> medical expenses , </a:t>
                      </a:r>
                      <a:r>
                        <a:rPr lang="en-US" sz="1700" dirty="0" smtClean="0"/>
                        <a:t>Used for qualified first-time home purchase, Higher education)</a:t>
                      </a:r>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27657">
                <a:tc>
                  <a:txBody>
                    <a:bodyPr/>
                    <a:lstStyle/>
                    <a:p>
                      <a:r>
                        <a:rPr lang="en-US" sz="1700" b="1" dirty="0" smtClean="0"/>
                        <a:t>Required Minimum Distribution (RMD) </a:t>
                      </a:r>
                      <a:endParaRPr lang="en-US" sz="1700" b="1"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t>RMD mandatory by April 1 following the year taxpayer turns 70</a:t>
                      </a:r>
                      <a:r>
                        <a:rPr lang="en-US" sz="1700" baseline="0" dirty="0" smtClean="0"/>
                        <a:t>½ </a:t>
                      </a:r>
                      <a:r>
                        <a:rPr lang="en-US" sz="1700" dirty="0" smtClean="0"/>
                        <a:t>(or 50%</a:t>
                      </a:r>
                      <a:r>
                        <a:rPr lang="en-US" sz="1700" baseline="0" dirty="0" smtClean="0"/>
                        <a:t> </a:t>
                      </a:r>
                      <a:r>
                        <a:rPr lang="en-US" sz="1700" dirty="0" smtClean="0"/>
                        <a:t>penalty)</a:t>
                      </a:r>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t>No RMD</a:t>
                      </a:r>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8385"/>
            <a:ext cx="612648" cy="344615"/>
          </a:xfrm>
          <a:prstGeom prst="rect">
            <a:avLst/>
          </a:prstGeom>
        </p:spPr>
      </p:pic>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12</a:t>
            </a:fld>
            <a:endParaRPr lang="en-US"/>
          </a:p>
        </p:txBody>
      </p:sp>
    </p:spTree>
    <p:extLst>
      <p:ext uri="{BB962C8B-B14F-4D97-AF65-F5344CB8AC3E}">
        <p14:creationId xmlns:p14="http://schemas.microsoft.com/office/powerpoint/2010/main" val="26478746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Traditional IRAs &amp; Roth </a:t>
            </a:r>
            <a:r>
              <a:rPr lang="en-US" dirty="0" smtClean="0"/>
              <a:t>IRAs</a:t>
            </a:r>
            <a:endParaRPr lang="en-US" dirty="0"/>
          </a:p>
        </p:txBody>
      </p:sp>
      <p:graphicFrame>
        <p:nvGraphicFramePr>
          <p:cNvPr id="5" name="Content Placeholder 4"/>
          <p:cNvGraphicFramePr>
            <a:graphicFrameLocks noGrp="1"/>
          </p:cNvGraphicFramePr>
          <p:nvPr>
            <p:ph idx="1"/>
            <p:extLst/>
          </p:nvPr>
        </p:nvGraphicFramePr>
        <p:xfrm>
          <a:off x="685800" y="1661316"/>
          <a:ext cx="8001000" cy="339818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456940">
                <a:tc>
                  <a:txBody>
                    <a:bodyPr/>
                    <a:lstStyle/>
                    <a:p>
                      <a:endParaRPr lang="en-US" sz="18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Traditional IRA</a:t>
                      </a:r>
                      <a:endParaRPr lang="en-US" sz="18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Non Deduct Cont.</a:t>
                      </a:r>
                      <a:endParaRPr lang="en-US" sz="18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Roth IRA</a:t>
                      </a:r>
                      <a:endParaRPr lang="en-US" sz="18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3953">
                <a:tc>
                  <a:txBody>
                    <a:bodyPr/>
                    <a:lstStyle/>
                    <a:p>
                      <a:r>
                        <a:rPr lang="en-US" sz="1700" b="1" dirty="0" smtClean="0"/>
                        <a:t>TW Mechanics</a:t>
                      </a:r>
                      <a:r>
                        <a:rPr lang="en-US" sz="1700" b="1" baseline="0" dirty="0" smtClean="0"/>
                        <a:t> </a:t>
                      </a:r>
                      <a:endParaRPr lang="en-US" sz="1700" b="1"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700" baseline="0" dirty="0" smtClean="0"/>
                        <a:t>Deductible contributions entered on 1040 line 32</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700" dirty="0" smtClean="0"/>
                        <a:t>Complete Form 5329 for exceptions</a:t>
                      </a:r>
                      <a:r>
                        <a:rPr lang="en-US" sz="1700" baseline="0" dirty="0" smtClean="0"/>
                        <a:t> to early-withdrawal penalty</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700" dirty="0" smtClean="0"/>
                        <a:t>Complete a NJ IRA Worksheet for each IRA </a:t>
                      </a:r>
                    </a:p>
                    <a:p>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700" dirty="0" smtClean="0"/>
                        <a:t>Must track non-deductible con-tributions on 8606</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700" dirty="0" smtClean="0"/>
                        <a:t>Distribution</a:t>
                      </a:r>
                      <a:r>
                        <a:rPr lang="en-US" sz="1700" baseline="0" dirty="0" smtClean="0"/>
                        <a:t>s containing n</a:t>
                      </a:r>
                      <a:r>
                        <a:rPr lang="en-US" sz="1700" dirty="0" smtClean="0"/>
                        <a:t>on-</a:t>
                      </a:r>
                      <a:r>
                        <a:rPr lang="en-US" sz="1700" baseline="0" dirty="0" smtClean="0"/>
                        <a:t>deductible contributions require </a:t>
                      </a:r>
                      <a:r>
                        <a:rPr lang="en-US" sz="1700" dirty="0" smtClean="0"/>
                        <a:t>8606 </a:t>
                      </a:r>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US" sz="1700" dirty="0" smtClean="0"/>
                        <a:t>If code Q in box 7 of 1099-R,</a:t>
                      </a:r>
                      <a:r>
                        <a:rPr lang="en-US" sz="1700" baseline="0" dirty="0" smtClean="0"/>
                        <a:t> TaxWise will automatically make tax exempt</a:t>
                      </a:r>
                    </a:p>
                    <a:p>
                      <a:pPr marL="342900" indent="-342900">
                        <a:buFont typeface="+mj-lt"/>
                        <a:buAutoNum type="arabicPeriod"/>
                      </a:pPr>
                      <a:r>
                        <a:rPr lang="en-US" sz="1700" dirty="0" smtClean="0"/>
                        <a:t>Other codes may require Form 8606 – Out of Scope</a:t>
                      </a:r>
                      <a:endParaRPr lang="en-US" sz="1700" dirty="0"/>
                    </a:p>
                  </a:txBody>
                  <a:tcPr marT="45681" marB="456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612648" cy="344615"/>
          </a:xfrm>
          <a:prstGeom prst="rect">
            <a:avLst/>
          </a:prstGeom>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13</a:t>
            </a:fld>
            <a:endParaRPr lang="en-US"/>
          </a:p>
        </p:txBody>
      </p:sp>
    </p:spTree>
    <p:extLst>
      <p:ext uri="{BB962C8B-B14F-4D97-AF65-F5344CB8AC3E}">
        <p14:creationId xmlns:p14="http://schemas.microsoft.com/office/powerpoint/2010/main" val="7244154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ltLang="en-US" smtClean="0"/>
              <a:t>401k Plans</a:t>
            </a:r>
          </a:p>
        </p:txBody>
      </p:sp>
      <p:sp>
        <p:nvSpPr>
          <p:cNvPr id="489475" name="Rectangle 3"/>
          <p:cNvSpPr>
            <a:spLocks noGrp="1" noChangeArrowheads="1"/>
          </p:cNvSpPr>
          <p:nvPr>
            <p:ph idx="1"/>
          </p:nvPr>
        </p:nvSpPr>
        <p:spPr/>
        <p:txBody>
          <a:bodyPr/>
          <a:lstStyle/>
          <a:p>
            <a:pPr>
              <a:lnSpc>
                <a:spcPct val="80000"/>
              </a:lnSpc>
            </a:pPr>
            <a:r>
              <a:rPr lang="en-US" altLang="en-US" sz="3000" dirty="0" smtClean="0"/>
              <a:t>Employer Sponsored Plans</a:t>
            </a:r>
          </a:p>
          <a:p>
            <a:pPr>
              <a:lnSpc>
                <a:spcPct val="80000"/>
              </a:lnSpc>
            </a:pPr>
            <a:r>
              <a:rPr lang="en-US" altLang="en-US" sz="3000" dirty="0" smtClean="0"/>
              <a:t>Pre-tax contributions (99.9% of cases)</a:t>
            </a:r>
          </a:p>
          <a:p>
            <a:pPr lvl="1">
              <a:lnSpc>
                <a:spcPct val="80000"/>
              </a:lnSpc>
            </a:pPr>
            <a:r>
              <a:rPr lang="en-US" altLang="en-US" sz="2600" dirty="0" smtClean="0"/>
              <a:t>If any contributions were after-tax (unusual) distributions are </a:t>
            </a:r>
            <a:r>
              <a:rPr lang="en-US" altLang="en-US" sz="2600" dirty="0" smtClean="0">
                <a:solidFill>
                  <a:srgbClr val="FF0000"/>
                </a:solidFill>
              </a:rPr>
              <a:t>Out Of Scope</a:t>
            </a:r>
          </a:p>
          <a:p>
            <a:pPr>
              <a:lnSpc>
                <a:spcPct val="80000"/>
              </a:lnSpc>
            </a:pPr>
            <a:r>
              <a:rPr lang="en-US" altLang="en-US" sz="3000" dirty="0" smtClean="0"/>
              <a:t>Earnings accumulate tax deferred </a:t>
            </a:r>
          </a:p>
          <a:p>
            <a:pPr>
              <a:lnSpc>
                <a:spcPct val="80000"/>
              </a:lnSpc>
            </a:pPr>
            <a:r>
              <a:rPr lang="en-US" altLang="en-US" sz="3000" dirty="0" smtClean="0"/>
              <a:t>Distributions taxable in the year received</a:t>
            </a:r>
          </a:p>
          <a:p>
            <a:pPr>
              <a:lnSpc>
                <a:spcPct val="80000"/>
              </a:lnSpc>
            </a:pPr>
            <a:r>
              <a:rPr lang="en-US" altLang="en-US" sz="3000" dirty="0" smtClean="0"/>
              <a:t>Required Minimum Distribution (RMD) by April 1 following the first year after the later of:</a:t>
            </a:r>
          </a:p>
          <a:p>
            <a:pPr lvl="1">
              <a:lnSpc>
                <a:spcPct val="80000"/>
              </a:lnSpc>
            </a:pPr>
            <a:r>
              <a:rPr lang="en-US" altLang="en-US" sz="2600" dirty="0" smtClean="0"/>
              <a:t>Year taxpayer turns 70½ OR</a:t>
            </a:r>
          </a:p>
          <a:p>
            <a:pPr lvl="1">
              <a:lnSpc>
                <a:spcPct val="80000"/>
              </a:lnSpc>
            </a:pPr>
            <a:r>
              <a:rPr lang="en-US" altLang="en-US" sz="2600" dirty="0" smtClean="0"/>
              <a:t>Year in which taxpayer retires</a:t>
            </a:r>
          </a:p>
          <a:p>
            <a:pPr>
              <a:lnSpc>
                <a:spcPct val="80000"/>
              </a:lnSpc>
            </a:pPr>
            <a:r>
              <a:rPr lang="en-US" altLang="en-US" sz="3000" dirty="0" smtClean="0"/>
              <a:t>Contributions are pre tax in NJ starting 1/1/84</a:t>
            </a:r>
          </a:p>
          <a:p>
            <a:pPr>
              <a:lnSpc>
                <a:spcPct val="80000"/>
              </a:lnSpc>
            </a:pPr>
            <a:endParaRPr lang="en-US" altLang="en-US" sz="2800" dirty="0" smtClean="0"/>
          </a:p>
        </p:txBody>
      </p:sp>
      <p:pic>
        <p:nvPicPr>
          <p:cNvPr id="489477"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438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a:p>
        </p:txBody>
      </p:sp>
    </p:spTree>
    <p:extLst>
      <p:ext uri="{BB962C8B-B14F-4D97-AF65-F5344CB8AC3E}">
        <p14:creationId xmlns:p14="http://schemas.microsoft.com/office/powerpoint/2010/main" val="21257821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itle 1"/>
          <p:cNvSpPr>
            <a:spLocks noGrp="1"/>
          </p:cNvSpPr>
          <p:nvPr>
            <p:ph type="title"/>
          </p:nvPr>
        </p:nvSpPr>
        <p:spPr/>
        <p:txBody>
          <a:bodyPr>
            <a:normAutofit fontScale="90000"/>
          </a:bodyPr>
          <a:lstStyle/>
          <a:p>
            <a:r>
              <a:rPr lang="en-US" altLang="en-US" smtClean="0"/>
              <a:t>Taxability of Pension Retirement Income - Federal</a:t>
            </a:r>
          </a:p>
        </p:txBody>
      </p:sp>
      <p:pic>
        <p:nvPicPr>
          <p:cNvPr id="4935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9201" t="25850" r="24268" b="51866"/>
          <a:stretch>
            <a:fillRect/>
          </a:stretch>
        </p:blipFill>
        <p:spPr bwMode="auto">
          <a:xfrm>
            <a:off x="685800" y="1600200"/>
            <a:ext cx="830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8" name="TextBox 9"/>
          <p:cNvSpPr txBox="1">
            <a:spLocks noChangeArrowheads="1"/>
          </p:cNvSpPr>
          <p:nvPr/>
        </p:nvSpPr>
        <p:spPr bwMode="auto">
          <a:xfrm>
            <a:off x="762000" y="5029200"/>
            <a:ext cx="75025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dirty="0">
                <a:solidFill>
                  <a:srgbClr val="FF0000"/>
                </a:solidFill>
                <a:latin typeface="Arial" panose="020B0604020202020204" pitchFamily="34" charset="0"/>
                <a:cs typeface="Arial" panose="020B0604020202020204" pitchFamily="34" charset="0"/>
              </a:rPr>
              <a:t> </a:t>
            </a:r>
            <a:r>
              <a:rPr lang="en-US" altLang="en-US" sz="2000" dirty="0">
                <a:solidFill>
                  <a:srgbClr val="FF0000"/>
                </a:solidFill>
                <a:latin typeface="Arial" panose="020B0604020202020204" pitchFamily="34" charset="0"/>
                <a:cs typeface="Arial" panose="020B0604020202020204" pitchFamily="34" charset="0"/>
              </a:rPr>
              <a:t>* Return of taxpayer contributions not taxed, only earnings</a:t>
            </a:r>
          </a:p>
          <a:p>
            <a:pPr eaLnBrk="1" hangingPunct="1">
              <a:spcBef>
                <a:spcPct val="0"/>
              </a:spcBef>
              <a:buClrTx/>
              <a:buSzTx/>
              <a:buFontTx/>
              <a:buNone/>
            </a:pPr>
            <a:r>
              <a:rPr lang="en-US" altLang="en-US" sz="2000" dirty="0">
                <a:latin typeface="Arial" panose="020B0604020202020204" pitchFamily="34" charset="0"/>
                <a:cs typeface="Arial" panose="020B0604020202020204" pitchFamily="34" charset="0"/>
              </a:rPr>
              <a:t>When taxable amount not determined on 1099-R, must calculate </a:t>
            </a:r>
          </a:p>
          <a:p>
            <a:pPr eaLnBrk="1" hangingPunct="1">
              <a:spcBef>
                <a:spcPct val="0"/>
              </a:spcBef>
              <a:buClrTx/>
              <a:buSzTx/>
              <a:buFontTx/>
              <a:buNone/>
            </a:pPr>
            <a:r>
              <a:rPr lang="en-US" altLang="en-US" sz="2000" dirty="0">
                <a:latin typeface="Arial" panose="020B0604020202020204" pitchFamily="34" charset="0"/>
                <a:cs typeface="Arial" panose="020B0604020202020204" pitchFamily="34" charset="0"/>
              </a:rPr>
              <a:t>using Simplified Method .  </a:t>
            </a:r>
          </a:p>
          <a:p>
            <a:pPr eaLnBrk="1" hangingPunct="1">
              <a:spcBef>
                <a:spcPct val="0"/>
              </a:spcBef>
              <a:buClrTx/>
              <a:buSzTx/>
              <a:buFontTx/>
              <a:buNone/>
            </a:pPr>
            <a:r>
              <a:rPr lang="en-US" altLang="en-US" sz="2000" dirty="0">
                <a:latin typeface="Arial" panose="020B0604020202020204" pitchFamily="34" charset="0"/>
                <a:cs typeface="Arial" panose="020B0604020202020204" pitchFamily="34" charset="0"/>
              </a:rPr>
              <a:t>(General Rule - Out of Scope)</a:t>
            </a:r>
          </a:p>
        </p:txBody>
      </p:sp>
      <p:pic>
        <p:nvPicPr>
          <p:cNvPr id="493575" name="Picture 2" descr="http://www.speedysigns.com/images/decals/400c/Speedy/SHAPES/NOSYMB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063" y="6008688"/>
            <a:ext cx="4191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3576" name="TextBox 7"/>
          <p:cNvSpPr txBox="1">
            <a:spLocks noChangeArrowheads="1"/>
          </p:cNvSpPr>
          <p:nvPr/>
        </p:nvSpPr>
        <p:spPr bwMode="auto">
          <a:xfrm>
            <a:off x="8229600" y="4343400"/>
            <a:ext cx="427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a:solidFill>
                  <a:srgbClr val="FF0000"/>
                </a:solidFill>
                <a:latin typeface="Arial" panose="020B0604020202020204" pitchFamily="34" charset="0"/>
                <a:cs typeface="Arial" panose="020B0604020202020204" pitchFamily="34" charset="0"/>
              </a:rPr>
              <a:t>*</a:t>
            </a: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a:p>
        </p:txBody>
      </p:sp>
    </p:spTree>
    <p:extLst>
      <p:ext uri="{BB962C8B-B14F-4D97-AF65-F5344CB8AC3E}">
        <p14:creationId xmlns:p14="http://schemas.microsoft.com/office/powerpoint/2010/main" val="653174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8358"/>
                                        </p:tgtEl>
                                        <p:attrNameLst>
                                          <p:attrName>style.visibility</p:attrName>
                                        </p:attrNameLst>
                                      </p:cBhvr>
                                      <p:to>
                                        <p:strVal val="visible"/>
                                      </p:to>
                                    </p:set>
                                    <p:anim calcmode="lin" valueType="num">
                                      <p:cBhvr additive="base">
                                        <p:cTn id="7" dur="500" fill="hold"/>
                                        <p:tgtEl>
                                          <p:spTgt spid="228358"/>
                                        </p:tgtEl>
                                        <p:attrNameLst>
                                          <p:attrName>ppt_x</p:attrName>
                                        </p:attrNameLst>
                                      </p:cBhvr>
                                      <p:tavLst>
                                        <p:tav tm="0">
                                          <p:val>
                                            <p:strVal val="#ppt_x"/>
                                          </p:val>
                                        </p:tav>
                                        <p:tav tm="100000">
                                          <p:val>
                                            <p:strVal val="#ppt_x"/>
                                          </p:val>
                                        </p:tav>
                                      </p:tavLst>
                                    </p:anim>
                                    <p:anim calcmode="lin" valueType="num">
                                      <p:cBhvr additive="base">
                                        <p:cTn id="8" dur="500" fill="hold"/>
                                        <p:tgtEl>
                                          <p:spTgt spid="2283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normAutofit fontScale="90000"/>
          </a:bodyPr>
          <a:lstStyle/>
          <a:p>
            <a:r>
              <a:rPr lang="en-US" altLang="en-US" dirty="0" smtClean="0"/>
              <a:t>Types of Retirement Income </a:t>
            </a:r>
            <a:br>
              <a:rPr lang="en-US" altLang="en-US" dirty="0" smtClean="0"/>
            </a:br>
            <a:r>
              <a:rPr lang="en-US" altLang="en-US" dirty="0" smtClean="0"/>
              <a:t>Tax Forms</a:t>
            </a:r>
            <a:endParaRPr lang="en-US" altLang="en-US" sz="2000" dirty="0" smtClean="0"/>
          </a:p>
        </p:txBody>
      </p:sp>
      <p:graphicFrame>
        <p:nvGraphicFramePr>
          <p:cNvPr id="1438723" name="Group 3"/>
          <p:cNvGraphicFramePr>
            <a:graphicFrameLocks noGrp="1"/>
          </p:cNvGraphicFramePr>
          <p:nvPr>
            <p:ph sz="half" idx="4294967295"/>
            <p:extLst/>
          </p:nvPr>
        </p:nvGraphicFramePr>
        <p:xfrm>
          <a:off x="1060450" y="1641427"/>
          <a:ext cx="7092950" cy="4225973"/>
        </p:xfrm>
        <a:graphic>
          <a:graphicData uri="http://schemas.openxmlformats.org/drawingml/2006/table">
            <a:tbl>
              <a:tblPr/>
              <a:tblGrid>
                <a:gridCol w="2816225">
                  <a:extLst>
                    <a:ext uri="{9D8B030D-6E8A-4147-A177-3AD203B41FA5}">
                      <a16:colId xmlns:a16="http://schemas.microsoft.com/office/drawing/2014/main" val="20000"/>
                    </a:ext>
                  </a:extLst>
                </a:gridCol>
                <a:gridCol w="4276725">
                  <a:extLst>
                    <a:ext uri="{9D8B030D-6E8A-4147-A177-3AD203B41FA5}">
                      <a16:colId xmlns:a16="http://schemas.microsoft.com/office/drawing/2014/main" val="20001"/>
                    </a:ext>
                  </a:extLst>
                </a:gridCol>
              </a:tblGrid>
              <a:tr h="1519202">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smtClean="0">
                          <a:ln>
                            <a:noFill/>
                          </a:ln>
                          <a:solidFill>
                            <a:schemeClr val="tx1"/>
                          </a:solidFill>
                          <a:effectLst/>
                          <a:latin typeface="Calibri" pitchFamily="34" charset="0"/>
                          <a:ea typeface="ＭＳ Ｐゴシック" pitchFamily="34" charset="-128"/>
                        </a:rPr>
                        <a:t>1099-R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smtClean="0">
                          <a:ln>
                            <a:noFill/>
                          </a:ln>
                          <a:solidFill>
                            <a:schemeClr val="tx1"/>
                          </a:solidFill>
                          <a:effectLst/>
                          <a:latin typeface="Calibri" pitchFamily="34" charset="0"/>
                          <a:ea typeface="ＭＳ Ｐゴシック" pitchFamily="34" charset="-128"/>
                        </a:rPr>
                        <a:t>Pensions, Annuities, Retirement Plans, Insurance Contracts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9051">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smtClean="0">
                          <a:ln>
                            <a:noFill/>
                          </a:ln>
                          <a:solidFill>
                            <a:schemeClr val="tx1"/>
                          </a:solidFill>
                          <a:effectLst/>
                          <a:latin typeface="Calibri" pitchFamily="34" charset="0"/>
                          <a:ea typeface="ＭＳ Ｐゴシック" pitchFamily="34" charset="-128"/>
                        </a:rPr>
                        <a:t>SSA-1099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smtClean="0">
                          <a:ln>
                            <a:noFill/>
                          </a:ln>
                          <a:solidFill>
                            <a:schemeClr val="tx1"/>
                          </a:solidFill>
                          <a:effectLst/>
                          <a:latin typeface="Calibri" pitchFamily="34" charset="0"/>
                          <a:ea typeface="ＭＳ Ｐゴシック" pitchFamily="34" charset="-128"/>
                        </a:rPr>
                        <a:t>Social Security Payments </a:t>
                      </a:r>
                      <a:r>
                        <a:rPr kumimoji="0" lang="en-US" sz="3000" b="0" i="0" u="none" strike="noStrike" cap="none" normalizeH="0" baseline="0" dirty="0" smtClean="0">
                          <a:ln>
                            <a:noFill/>
                          </a:ln>
                          <a:solidFill>
                            <a:srgbClr val="FF0000"/>
                          </a:solidFill>
                          <a:effectLst/>
                          <a:latin typeface="Calibri"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38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smtClean="0">
                          <a:ln>
                            <a:noFill/>
                          </a:ln>
                          <a:solidFill>
                            <a:schemeClr val="tx1"/>
                          </a:solidFill>
                          <a:effectLst/>
                          <a:latin typeface="Calibri" pitchFamily="34" charset="0"/>
                          <a:ea typeface="ＭＳ Ｐゴシック" pitchFamily="34" charset="-128"/>
                        </a:rPr>
                        <a:t>RRB-1099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smtClean="0">
                          <a:ln>
                            <a:noFill/>
                          </a:ln>
                          <a:solidFill>
                            <a:schemeClr val="tx1"/>
                          </a:solidFill>
                          <a:effectLst/>
                          <a:latin typeface="Calibri" pitchFamily="34" charset="0"/>
                          <a:ea typeface="ＭＳ Ｐゴシック" pitchFamily="34" charset="-128"/>
                        </a:rPr>
                        <a:t>Social Security Equivalent or Tier 1 </a:t>
                      </a:r>
                      <a:r>
                        <a:rPr kumimoji="0" lang="en-US" sz="3000" b="0" i="0" u="none" strike="noStrike" cap="none" normalizeH="0" baseline="0" dirty="0" smtClean="0">
                          <a:ln>
                            <a:noFill/>
                          </a:ln>
                          <a:solidFill>
                            <a:srgbClr val="FF0000"/>
                          </a:solidFill>
                          <a:effectLst/>
                          <a:latin typeface="Calibri" pitchFamily="34" charset="0"/>
                          <a:ea typeface="ＭＳ Ｐゴシック" pitchFamily="34" charset="-128"/>
                        </a:rPr>
                        <a:t>*</a:t>
                      </a:r>
                      <a:endParaRPr kumimoji="0" lang="en-US" sz="3000" b="0" i="0" u="none" strike="noStrike" cap="none" normalizeH="0" baseline="0" dirty="0" smtClean="0">
                        <a:ln>
                          <a:noFill/>
                        </a:ln>
                        <a:solidFill>
                          <a:schemeClr val="tx1"/>
                        </a:solidFill>
                        <a:effectLst/>
                        <a:latin typeface="Calibri"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386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1" i="0" u="none" strike="noStrike" cap="none" normalizeH="0" baseline="0" dirty="0" smtClean="0">
                          <a:ln>
                            <a:noFill/>
                          </a:ln>
                          <a:solidFill>
                            <a:schemeClr val="tx1"/>
                          </a:solidFill>
                          <a:effectLst/>
                          <a:latin typeface="Calibri" pitchFamily="34" charset="0"/>
                          <a:ea typeface="ＭＳ Ｐゴシック" pitchFamily="34" charset="-128"/>
                        </a:rPr>
                        <a:t>RRB-1099-R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3000" b="0" i="0" u="none" strike="noStrike" cap="none" normalizeH="0" baseline="0" dirty="0" smtClean="0">
                          <a:ln>
                            <a:noFill/>
                          </a:ln>
                          <a:solidFill>
                            <a:schemeClr val="tx1"/>
                          </a:solidFill>
                          <a:effectLst/>
                          <a:latin typeface="Calibri" pitchFamily="34" charset="0"/>
                          <a:ea typeface="ＭＳ Ｐゴシック" pitchFamily="34" charset="-128"/>
                        </a:rPr>
                        <a:t>Non-Social Security Equivalent or Tier 2 </a:t>
                      </a:r>
                      <a:r>
                        <a:rPr kumimoji="0" lang="en-US" sz="3000" b="0" i="0" u="none" strike="noStrike" cap="none" normalizeH="0" baseline="0" dirty="0" smtClean="0">
                          <a:ln>
                            <a:noFill/>
                          </a:ln>
                          <a:solidFill>
                            <a:srgbClr val="FF0000"/>
                          </a:solidFill>
                          <a:effectLst/>
                          <a:latin typeface="Calibri" pitchFamily="34"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1066800" y="5867400"/>
            <a:ext cx="3371436" cy="430887"/>
          </a:xfrm>
          <a:prstGeom prst="rect">
            <a:avLst/>
          </a:prstGeom>
          <a:noFill/>
        </p:spPr>
        <p:txBody>
          <a:bodyPr wrap="none" rtlCol="0">
            <a:spAutoFit/>
          </a:bodyPr>
          <a:lstStyle/>
          <a:p>
            <a:r>
              <a:rPr lang="en-US" sz="2200" dirty="0" smtClean="0">
                <a:solidFill>
                  <a:srgbClr val="FF0000"/>
                </a:solidFill>
              </a:rPr>
              <a:t>* Covered in later module</a:t>
            </a:r>
            <a:endParaRPr lang="en-US" sz="2200" dirty="0">
              <a:solidFill>
                <a:srgbClr val="FF0000"/>
              </a:solidFill>
            </a:endParaRP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a:p>
        </p:txBody>
      </p:sp>
    </p:spTree>
    <p:extLst>
      <p:ext uri="{BB962C8B-B14F-4D97-AF65-F5344CB8AC3E}">
        <p14:creationId xmlns:p14="http://schemas.microsoft.com/office/powerpoint/2010/main" val="27491273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itle 1"/>
          <p:cNvSpPr>
            <a:spLocks noGrp="1"/>
          </p:cNvSpPr>
          <p:nvPr>
            <p:ph type="title"/>
          </p:nvPr>
        </p:nvSpPr>
        <p:spPr/>
        <p:txBody>
          <a:bodyPr/>
          <a:lstStyle/>
          <a:p>
            <a:r>
              <a:rPr lang="en-US" altLang="en-US" smtClean="0"/>
              <a:t>Sample 1099-R</a:t>
            </a:r>
          </a:p>
        </p:txBody>
      </p:sp>
      <p:pic>
        <p:nvPicPr>
          <p:cNvPr id="4976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6406" t="18750" r="11719" b="10417"/>
          <a:stretch>
            <a:fillRect/>
          </a:stretch>
        </p:blipFill>
        <p:spPr bwMode="auto">
          <a:xfrm>
            <a:off x="607828" y="1491106"/>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7670" name="TextBox 5"/>
          <p:cNvSpPr txBox="1">
            <a:spLocks noChangeArrowheads="1"/>
          </p:cNvSpPr>
          <p:nvPr/>
        </p:nvSpPr>
        <p:spPr bwMode="auto">
          <a:xfrm>
            <a:off x="5791200" y="1981200"/>
            <a:ext cx="838200"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smtClean="0">
                <a:latin typeface="Arial" panose="020B0604020202020204" pitchFamily="34" charset="0"/>
                <a:cs typeface="Arial" panose="020B0604020202020204" pitchFamily="34" charset="0"/>
              </a:rPr>
              <a:t>2014</a:t>
            </a:r>
            <a:endParaRPr lang="en-US" altLang="en-US" sz="1800" b="1" dirty="0">
              <a:latin typeface="Arial" panose="020B0604020202020204" pitchFamily="34" charset="0"/>
              <a:cs typeface="Arial" panose="020B0604020202020204" pitchFamily="34" charset="0"/>
            </a:endParaRPr>
          </a:p>
        </p:txBody>
      </p:sp>
      <p:sp>
        <p:nvSpPr>
          <p:cNvPr id="497671" name="TextBox 6"/>
          <p:cNvSpPr txBox="1">
            <a:spLocks noChangeArrowheads="1"/>
          </p:cNvSpPr>
          <p:nvPr/>
        </p:nvSpPr>
        <p:spPr bwMode="auto">
          <a:xfrm>
            <a:off x="685800" y="3657600"/>
            <a:ext cx="1346200"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latin typeface="Arial" panose="020B0604020202020204" pitchFamily="34" charset="0"/>
                <a:cs typeface="Arial" panose="020B0604020202020204" pitchFamily="34" charset="0"/>
              </a:rPr>
              <a:t>Diane Davis</a:t>
            </a:r>
          </a:p>
        </p:txBody>
      </p:sp>
      <p:sp>
        <p:nvSpPr>
          <p:cNvPr id="497672" name="TextBox 7"/>
          <p:cNvSpPr txBox="1">
            <a:spLocks noChangeArrowheads="1"/>
          </p:cNvSpPr>
          <p:nvPr/>
        </p:nvSpPr>
        <p:spPr bwMode="auto">
          <a:xfrm>
            <a:off x="685800" y="4419600"/>
            <a:ext cx="2363788"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600" b="1">
                <a:latin typeface="Arial" panose="020B0604020202020204" pitchFamily="34" charset="0"/>
                <a:cs typeface="Arial" panose="020B0604020202020204" pitchFamily="34" charset="0"/>
              </a:rPr>
              <a:t>210 Main Street</a:t>
            </a:r>
          </a:p>
          <a:p>
            <a:pPr eaLnBrk="1" hangingPunct="1">
              <a:spcBef>
                <a:spcPct val="0"/>
              </a:spcBef>
              <a:buClrTx/>
              <a:buSzTx/>
              <a:buFontTx/>
              <a:buNone/>
            </a:pPr>
            <a:r>
              <a:rPr lang="en-US" altLang="en-US" sz="1600" b="1">
                <a:latin typeface="Arial" panose="020B0604020202020204" pitchFamily="34" charset="0"/>
                <a:cs typeface="Arial" panose="020B0604020202020204" pitchFamily="34" charset="0"/>
              </a:rPr>
              <a:t>Bridgewater, NJ 08807</a:t>
            </a:r>
          </a:p>
        </p:txBody>
      </p:sp>
      <p:sp>
        <p:nvSpPr>
          <p:cNvPr id="2" name="TextBox 1"/>
          <p:cNvSpPr txBox="1"/>
          <p:nvPr/>
        </p:nvSpPr>
        <p:spPr>
          <a:xfrm>
            <a:off x="4457700" y="3995738"/>
            <a:ext cx="419100" cy="195262"/>
          </a:xfrm>
          <a:prstGeom prst="rect">
            <a:avLst/>
          </a:prstGeom>
          <a:solidFill>
            <a:srgbClr val="FFFFFF"/>
          </a:solidFill>
        </p:spPr>
        <p:txBody>
          <a:bodyPr wrap="square" rtlCol="0">
            <a:spAutoFit/>
          </a:bodyPr>
          <a:lstStyle/>
          <a:p>
            <a:endParaRPr lang="en-US"/>
          </a:p>
        </p:txBody>
      </p:sp>
      <p:sp>
        <p:nvSpPr>
          <p:cNvPr id="3" name="TextBox 2"/>
          <p:cNvSpPr txBox="1"/>
          <p:nvPr/>
        </p:nvSpPr>
        <p:spPr>
          <a:xfrm>
            <a:off x="5853223" y="4876800"/>
            <a:ext cx="1080977" cy="246221"/>
          </a:xfrm>
          <a:prstGeom prst="rect">
            <a:avLst/>
          </a:prstGeom>
          <a:solidFill>
            <a:srgbClr val="FFFFFF"/>
          </a:solidFill>
        </p:spPr>
        <p:txBody>
          <a:bodyPr wrap="square" rtlCol="0">
            <a:spAutoFit/>
          </a:bodyPr>
          <a:lstStyle/>
          <a:p>
            <a:r>
              <a:rPr lang="en-US" sz="1000" dirty="0" smtClean="0"/>
              <a:t>10,000</a:t>
            </a:r>
            <a:endParaRPr lang="en-US" sz="1000" dirty="0"/>
          </a:p>
        </p:txBody>
      </p:sp>
      <p:sp>
        <p:nvSpPr>
          <p:cNvPr id="4" name="Date Placeholder 3"/>
          <p:cNvSpPr>
            <a:spLocks noGrp="1"/>
          </p:cNvSpPr>
          <p:nvPr>
            <p:ph type="dt" sz="half" idx="10"/>
          </p:nvPr>
        </p:nvSpPr>
        <p:spPr/>
        <p:txBody>
          <a:bodyPr/>
          <a:lstStyle/>
          <a:p>
            <a:r>
              <a:rPr lang="en-US" smtClean="0"/>
              <a:t>11-04-2015</a:t>
            </a:r>
            <a:endParaRPr lang="en-US" dirty="0"/>
          </a:p>
        </p:txBody>
      </p:sp>
      <p:sp>
        <p:nvSpPr>
          <p:cNvPr id="5" name="Footer Placeholder 4"/>
          <p:cNvSpPr>
            <a:spLocks noGrp="1"/>
          </p:cNvSpPr>
          <p:nvPr>
            <p:ph type="ftr" sz="quarter" idx="3"/>
          </p:nvPr>
        </p:nvSpPr>
        <p:spPr/>
        <p:txBody>
          <a:bodyPr/>
          <a:lstStyle/>
          <a:p>
            <a:r>
              <a:rPr lang="en-US" smtClean="0"/>
              <a:t>NJ TAX TY2014 v1</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17</a:t>
            </a:fld>
            <a:endParaRPr lang="en-US"/>
          </a:p>
        </p:txBody>
      </p:sp>
      <p:sp>
        <p:nvSpPr>
          <p:cNvPr id="13" name="TextBox 12"/>
          <p:cNvSpPr txBox="1"/>
          <p:nvPr/>
        </p:nvSpPr>
        <p:spPr>
          <a:xfrm>
            <a:off x="4419600" y="1752600"/>
            <a:ext cx="838200" cy="307777"/>
          </a:xfrm>
          <a:prstGeom prst="rect">
            <a:avLst/>
          </a:prstGeom>
          <a:solidFill>
            <a:schemeClr val="accent3"/>
          </a:solidFill>
        </p:spPr>
        <p:txBody>
          <a:bodyPr wrap="square" rtlCol="0">
            <a:spAutoFit/>
          </a:bodyPr>
          <a:lstStyle/>
          <a:p>
            <a:r>
              <a:rPr lang="en-US" sz="1400" b="1" dirty="0" smtClean="0"/>
              <a:t>8,223</a:t>
            </a:r>
            <a:endParaRPr lang="en-US" sz="1400" b="1" dirty="0"/>
          </a:p>
        </p:txBody>
      </p:sp>
      <p:sp>
        <p:nvSpPr>
          <p:cNvPr id="14" name="TextBox 13"/>
          <p:cNvSpPr txBox="1"/>
          <p:nvPr/>
        </p:nvSpPr>
        <p:spPr>
          <a:xfrm>
            <a:off x="5943600" y="3124200"/>
            <a:ext cx="838200" cy="307777"/>
          </a:xfrm>
          <a:prstGeom prst="rect">
            <a:avLst/>
          </a:prstGeom>
          <a:solidFill>
            <a:schemeClr val="accent3"/>
          </a:solidFill>
        </p:spPr>
        <p:txBody>
          <a:bodyPr wrap="square" rtlCol="0">
            <a:spAutoFit/>
          </a:bodyPr>
          <a:lstStyle/>
          <a:p>
            <a:r>
              <a:rPr lang="en-US" sz="1400" b="1" dirty="0" smtClean="0"/>
              <a:t>822</a:t>
            </a:r>
            <a:endParaRPr lang="en-US" sz="1400" b="1" dirty="0"/>
          </a:p>
        </p:txBody>
      </p:sp>
    </p:spTree>
    <p:extLst>
      <p:ext uri="{BB962C8B-B14F-4D97-AF65-F5344CB8AC3E}">
        <p14:creationId xmlns:p14="http://schemas.microsoft.com/office/powerpoint/2010/main" val="226707186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ltLang="en-US" smtClean="0"/>
              <a:t>1099-R Distributions</a:t>
            </a:r>
            <a:endParaRPr lang="en-US" altLang="en-US" dirty="0" smtClean="0"/>
          </a:p>
        </p:txBody>
      </p:sp>
      <p:sp>
        <p:nvSpPr>
          <p:cNvPr id="495619" name="Rectangle 3"/>
          <p:cNvSpPr>
            <a:spLocks noGrp="1" noChangeArrowheads="1"/>
          </p:cNvSpPr>
          <p:nvPr>
            <p:ph idx="1"/>
          </p:nvPr>
        </p:nvSpPr>
        <p:spPr>
          <a:xfrm>
            <a:off x="609600" y="1600199"/>
            <a:ext cx="8077200" cy="5102225"/>
          </a:xfrm>
        </p:spPr>
        <p:txBody>
          <a:bodyPr>
            <a:normAutofit fontScale="77500" lnSpcReduction="20000"/>
          </a:bodyPr>
          <a:lstStyle/>
          <a:p>
            <a:r>
              <a:rPr lang="en-US" altLang="en-US" dirty="0" smtClean="0"/>
              <a:t>Taxability of distributions computed separately for each 1099-R</a:t>
            </a:r>
          </a:p>
          <a:p>
            <a:r>
              <a:rPr lang="en-US" altLang="en-US" dirty="0" smtClean="0"/>
              <a:t>Gross distribution shown in Box 1</a:t>
            </a:r>
          </a:p>
          <a:p>
            <a:r>
              <a:rPr lang="en-US" altLang="en-US" dirty="0" smtClean="0"/>
              <a:t>Taxable amount of distribution shown in Box 2a</a:t>
            </a:r>
          </a:p>
          <a:p>
            <a:pPr lvl="1"/>
            <a:r>
              <a:rPr lang="en-US" altLang="en-US" dirty="0" smtClean="0"/>
              <a:t>If taxable amount not shown, must complete Simplified Method Worksheet to determine how much of distribution is taxable</a:t>
            </a:r>
          </a:p>
          <a:p>
            <a:r>
              <a:rPr lang="en-US" altLang="en-US" dirty="0" smtClean="0"/>
              <a:t>Lump sum distribution</a:t>
            </a:r>
          </a:p>
          <a:p>
            <a:pPr lvl="1"/>
            <a:r>
              <a:rPr lang="en-US" altLang="en-US" dirty="0" smtClean="0"/>
              <a:t> Shown to right of Box 2 on Form 1099-R “Total Distribution”</a:t>
            </a:r>
          </a:p>
          <a:p>
            <a:r>
              <a:rPr lang="en-US" altLang="en-US" dirty="0" smtClean="0"/>
              <a:t>Employee contributions in Box 5 are normally the non-taxable portion of the yearly distribution.  Box 5 + Box 2 = Box 1</a:t>
            </a:r>
          </a:p>
          <a:p>
            <a:pPr lvl="1"/>
            <a:r>
              <a:rPr lang="en-US" altLang="en-US" dirty="0" smtClean="0"/>
              <a:t>For CSA Form 1099-R (Civil Services Retirement Benefits), the amount in box 5 is for health insurance premiums.  Needs to be manually entered into Schedule A Medical Expenses</a:t>
            </a: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a:p>
        </p:txBody>
      </p:sp>
    </p:spTree>
    <p:extLst>
      <p:ext uri="{BB962C8B-B14F-4D97-AF65-F5344CB8AC3E}">
        <p14:creationId xmlns:p14="http://schemas.microsoft.com/office/powerpoint/2010/main" val="85148692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ltLang="en-US" smtClean="0"/>
              <a:t>Distributions</a:t>
            </a:r>
            <a:endParaRPr lang="en-US" altLang="en-US" dirty="0" smtClean="0"/>
          </a:p>
        </p:txBody>
      </p:sp>
      <p:sp>
        <p:nvSpPr>
          <p:cNvPr id="495619" name="Rectangle 3"/>
          <p:cNvSpPr>
            <a:spLocks noGrp="1" noChangeArrowheads="1"/>
          </p:cNvSpPr>
          <p:nvPr>
            <p:ph idx="1"/>
          </p:nvPr>
        </p:nvSpPr>
        <p:spPr/>
        <p:txBody>
          <a:bodyPr>
            <a:normAutofit fontScale="85000" lnSpcReduction="20000"/>
          </a:bodyPr>
          <a:lstStyle/>
          <a:p>
            <a:r>
              <a:rPr lang="en-US" altLang="en-US" dirty="0" smtClean="0"/>
              <a:t>Box 7 is checked if distribution is from an IRA/SEP/Simple plan</a:t>
            </a:r>
          </a:p>
          <a:p>
            <a:r>
              <a:rPr lang="en-US" altLang="en-US" dirty="0" smtClean="0"/>
              <a:t>Employee contributions in Box 9b – the amount reported here is not taxable but must be allocated across expected life of pension</a:t>
            </a:r>
          </a:p>
          <a:p>
            <a:pPr lvl="1"/>
            <a:r>
              <a:rPr lang="en-US" altLang="en-US" dirty="0" smtClean="0"/>
              <a:t>Used when completing Simplified Method Worksheet</a:t>
            </a:r>
          </a:p>
          <a:p>
            <a:r>
              <a:rPr lang="en-US" altLang="en-US" dirty="0" smtClean="0"/>
              <a:t>Military pensions </a:t>
            </a:r>
            <a:r>
              <a:rPr lang="en-US" altLang="en-US" b="1" dirty="0" smtClean="0"/>
              <a:t>(taxable Federal, not NJ)</a:t>
            </a:r>
          </a:p>
          <a:p>
            <a:pPr lvl="1"/>
            <a:r>
              <a:rPr lang="en-US" altLang="en-US" dirty="0" smtClean="0"/>
              <a:t>On 1099-R, check “Box 2” opposite Boxes 10 &amp; 13 – takes income out of NJ</a:t>
            </a:r>
          </a:p>
          <a:p>
            <a:r>
              <a:rPr lang="en-US" altLang="en-US" dirty="0" smtClean="0"/>
              <a:t>IRA contributions not taxed in NJ when distributed (after-tax contributions).  Use NJ IRA Worksheet to calculate tax on IRA distribution if contributions are known</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a:p>
        </p:txBody>
      </p:sp>
    </p:spTree>
    <p:extLst>
      <p:ext uri="{BB962C8B-B14F-4D97-AF65-F5344CB8AC3E}">
        <p14:creationId xmlns:p14="http://schemas.microsoft.com/office/powerpoint/2010/main" val="14327306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ltLang="en-US" smtClean="0"/>
              <a:t>Types Of Retirement Income</a:t>
            </a:r>
          </a:p>
        </p:txBody>
      </p:sp>
      <p:sp>
        <p:nvSpPr>
          <p:cNvPr id="468995" name="Rectangle 3"/>
          <p:cNvSpPr>
            <a:spLocks noGrp="1" noChangeArrowheads="1"/>
          </p:cNvSpPr>
          <p:nvPr>
            <p:ph idx="1"/>
          </p:nvPr>
        </p:nvSpPr>
        <p:spPr>
          <a:xfrm>
            <a:off x="685800" y="1600200"/>
            <a:ext cx="8305800" cy="4876800"/>
          </a:xfrm>
        </p:spPr>
        <p:txBody>
          <a:bodyPr>
            <a:normAutofit lnSpcReduction="10000"/>
          </a:bodyPr>
          <a:lstStyle/>
          <a:p>
            <a:r>
              <a:rPr lang="en-US" altLang="en-US" sz="3000" dirty="0" smtClean="0"/>
              <a:t>Pensions &amp; 457 plans </a:t>
            </a:r>
          </a:p>
          <a:p>
            <a:pPr lvl="1"/>
            <a:r>
              <a:rPr lang="en-US" altLang="en-US" dirty="0" smtClean="0"/>
              <a:t>(including disability income post retirement age)</a:t>
            </a:r>
          </a:p>
          <a:p>
            <a:r>
              <a:rPr lang="en-US" altLang="en-US" sz="3000" dirty="0" smtClean="0"/>
              <a:t>Annuity/Insurance Contracts</a:t>
            </a:r>
          </a:p>
          <a:p>
            <a:r>
              <a:rPr lang="en-US" altLang="en-US" sz="3000" dirty="0" smtClean="0"/>
              <a:t>Social Security (covered in later module)</a:t>
            </a:r>
          </a:p>
          <a:p>
            <a:r>
              <a:rPr lang="en-US" altLang="en-US" sz="3000" dirty="0" smtClean="0"/>
              <a:t>Railroad Retirement Benefits</a:t>
            </a:r>
          </a:p>
          <a:p>
            <a:pPr lvl="1"/>
            <a:r>
              <a:rPr lang="en-US" altLang="en-US" dirty="0" smtClean="0"/>
              <a:t>Tier 1 – Social Security equivalent (covered in later module)</a:t>
            </a:r>
          </a:p>
          <a:p>
            <a:pPr lvl="1"/>
            <a:r>
              <a:rPr lang="en-US" altLang="en-US" dirty="0" smtClean="0"/>
              <a:t>Tier 2 – Pension equivalent </a:t>
            </a:r>
          </a:p>
          <a:p>
            <a:r>
              <a:rPr lang="en-US" altLang="en-US" sz="3000" dirty="0" smtClean="0"/>
              <a:t>IRAs</a:t>
            </a:r>
          </a:p>
          <a:p>
            <a:r>
              <a:rPr lang="en-US" altLang="en-US" sz="3000" dirty="0" smtClean="0"/>
              <a:t>401k, 403b plans</a:t>
            </a:r>
            <a:endParaRPr lang="en-US" altLang="en-US"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a:t>
            </a:fld>
            <a:endParaRPr lang="en-US"/>
          </a:p>
        </p:txBody>
      </p:sp>
    </p:spTree>
    <p:extLst>
      <p:ext uri="{BB962C8B-B14F-4D97-AF65-F5344CB8AC3E}">
        <p14:creationId xmlns:p14="http://schemas.microsoft.com/office/powerpoint/2010/main" val="41336717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Title 1"/>
          <p:cNvSpPr>
            <a:spLocks noGrp="1"/>
          </p:cNvSpPr>
          <p:nvPr>
            <p:ph type="title"/>
          </p:nvPr>
        </p:nvSpPr>
        <p:spPr>
          <a:xfrm>
            <a:off x="685800" y="277813"/>
            <a:ext cx="8001000" cy="1143000"/>
          </a:xfrm>
        </p:spPr>
        <p:txBody>
          <a:bodyPr>
            <a:normAutofit fontScale="90000"/>
          </a:bodyPr>
          <a:lstStyle/>
          <a:p>
            <a:r>
              <a:rPr lang="en-US" altLang="en-US" dirty="0" smtClean="0"/>
              <a:t>TW – Distribution from Retirement Plan – Form 1099-R</a:t>
            </a:r>
          </a:p>
        </p:txBody>
      </p:sp>
      <p:pic>
        <p:nvPicPr>
          <p:cNvPr id="9" name="Picture 8"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20</a:t>
            </a:fld>
            <a:endParaRPr lang="en-US"/>
          </a:p>
        </p:txBody>
      </p:sp>
      <p:pic>
        <p:nvPicPr>
          <p:cNvPr id="1026" name="Picture 2"/>
          <p:cNvPicPr>
            <a:picLocks noGrp="1" noChangeAspect="1" noChangeArrowheads="1"/>
          </p:cNvPicPr>
          <p:nvPr>
            <p:ph idx="1"/>
          </p:nvPr>
        </p:nvPicPr>
        <p:blipFill>
          <a:blip r:embed="rId4" cstate="print"/>
          <a:srcRect/>
          <a:stretch>
            <a:fillRect/>
          </a:stretch>
        </p:blipFill>
        <p:spPr bwMode="auto">
          <a:xfrm>
            <a:off x="609600" y="1600200"/>
            <a:ext cx="8001000" cy="4237699"/>
          </a:xfrm>
          <a:prstGeom prst="rect">
            <a:avLst/>
          </a:prstGeom>
          <a:noFill/>
          <a:ln w="9525">
            <a:noFill/>
            <a:miter lim="800000"/>
            <a:headEnd/>
            <a:tailEnd/>
          </a:ln>
        </p:spPr>
      </p:pic>
      <p:sp>
        <p:nvSpPr>
          <p:cNvPr id="10" name="TextBox 9"/>
          <p:cNvSpPr txBox="1"/>
          <p:nvPr/>
        </p:nvSpPr>
        <p:spPr>
          <a:xfrm>
            <a:off x="1828800" y="2971800"/>
            <a:ext cx="3276600" cy="923330"/>
          </a:xfrm>
          <a:prstGeom prst="rect">
            <a:avLst/>
          </a:prstGeom>
          <a:solidFill>
            <a:schemeClr val="accent5">
              <a:lumMod val="75000"/>
            </a:schemeClr>
          </a:solidFill>
          <a:ln>
            <a:solidFill>
              <a:srgbClr val="001132"/>
            </a:solidFill>
          </a:ln>
        </p:spPr>
        <p:txBody>
          <a:bodyPr wrap="square" rtlCol="0">
            <a:spAutoFit/>
          </a:bodyPr>
          <a:lstStyle/>
          <a:p>
            <a:r>
              <a:rPr lang="en-US" b="1" dirty="0" smtClean="0"/>
              <a:t>Enter Payer ID.  If TW</a:t>
            </a:r>
          </a:p>
          <a:p>
            <a:r>
              <a:rPr lang="en-US" b="1" dirty="0" smtClean="0"/>
              <a:t>populates name &amp; address,</a:t>
            </a:r>
          </a:p>
          <a:p>
            <a:r>
              <a:rPr lang="en-US" b="1" dirty="0" smtClean="0"/>
              <a:t>verify.  Changes frequently.</a:t>
            </a:r>
            <a:endParaRPr lang="en-US" dirty="0"/>
          </a:p>
        </p:txBody>
      </p:sp>
      <p:sp>
        <p:nvSpPr>
          <p:cNvPr id="11" name="Oval 5"/>
          <p:cNvSpPr>
            <a:spLocks noChangeArrowheads="1"/>
          </p:cNvSpPr>
          <p:nvPr/>
        </p:nvSpPr>
        <p:spPr bwMode="auto">
          <a:xfrm>
            <a:off x="8229600" y="1828800"/>
            <a:ext cx="3810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2" name="TextBox 11"/>
          <p:cNvSpPr txBox="1"/>
          <p:nvPr/>
        </p:nvSpPr>
        <p:spPr>
          <a:xfrm>
            <a:off x="4876800" y="762000"/>
            <a:ext cx="3813865" cy="923330"/>
          </a:xfrm>
          <a:prstGeom prst="rect">
            <a:avLst/>
          </a:prstGeom>
          <a:solidFill>
            <a:schemeClr val="accent5">
              <a:lumMod val="75000"/>
            </a:schemeClr>
          </a:solidFill>
          <a:ln>
            <a:solidFill>
              <a:srgbClr val="001132"/>
            </a:solidFill>
          </a:ln>
        </p:spPr>
        <p:txBody>
          <a:bodyPr wrap="none" rtlCol="0">
            <a:spAutoFit/>
          </a:bodyPr>
          <a:lstStyle/>
          <a:p>
            <a:r>
              <a:rPr lang="en-US" b="1" dirty="0" smtClean="0"/>
              <a:t>If taxable amount not determined</a:t>
            </a:r>
          </a:p>
          <a:p>
            <a:r>
              <a:rPr lang="en-US" b="1" dirty="0" smtClean="0"/>
              <a:t>&amp; Box 2 not populated, must </a:t>
            </a:r>
          </a:p>
          <a:p>
            <a:r>
              <a:rPr lang="en-US" b="1" dirty="0" smtClean="0"/>
              <a:t>complete Simplified Worksheet</a:t>
            </a:r>
            <a:endParaRPr lang="en-US" b="1" dirty="0"/>
          </a:p>
        </p:txBody>
      </p:sp>
      <p:cxnSp>
        <p:nvCxnSpPr>
          <p:cNvPr id="13" name="Straight Arrow Connector 12"/>
          <p:cNvCxnSpPr>
            <a:stCxn id="12" idx="2"/>
            <a:endCxn id="11" idx="2"/>
          </p:cNvCxnSpPr>
          <p:nvPr/>
        </p:nvCxnSpPr>
        <p:spPr bwMode="auto">
          <a:xfrm>
            <a:off x="6783733" y="1685330"/>
            <a:ext cx="1445867" cy="295870"/>
          </a:xfrm>
          <a:prstGeom prst="straightConnector1">
            <a:avLst/>
          </a:prstGeom>
          <a:noFill/>
          <a:ln w="38100" cap="flat" cmpd="sng" algn="ctr">
            <a:solidFill>
              <a:srgbClr val="FF0000"/>
            </a:solidFill>
            <a:prstDash val="solid"/>
            <a:round/>
            <a:headEnd type="none" w="med" len="med"/>
            <a:tailEnd type="triangle"/>
          </a:ln>
          <a:effectLst/>
        </p:spPr>
      </p:cxnSp>
      <p:sp>
        <p:nvSpPr>
          <p:cNvPr id="16" name="Oval 5"/>
          <p:cNvSpPr>
            <a:spLocks noChangeArrowheads="1"/>
          </p:cNvSpPr>
          <p:nvPr/>
        </p:nvSpPr>
        <p:spPr bwMode="auto">
          <a:xfrm>
            <a:off x="1524000" y="1600200"/>
            <a:ext cx="990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7" name="Straight Arrow Connector 16"/>
          <p:cNvCxnSpPr/>
          <p:nvPr/>
        </p:nvCxnSpPr>
        <p:spPr bwMode="auto">
          <a:xfrm flipH="1" flipV="1">
            <a:off x="2133600" y="1981200"/>
            <a:ext cx="457200" cy="990600"/>
          </a:xfrm>
          <a:prstGeom prst="straightConnector1">
            <a:avLst/>
          </a:prstGeom>
          <a:noFill/>
          <a:ln w="38100" cap="flat" cmpd="sng" algn="ctr">
            <a:solidFill>
              <a:srgbClr val="FF0000"/>
            </a:solidFill>
            <a:prstDash val="solid"/>
            <a:round/>
            <a:headEnd type="none" w="med" len="med"/>
            <a:tailEnd type="triangle"/>
          </a:ln>
          <a:effectLst/>
        </p:spPr>
      </p:cxnSp>
      <p:sp>
        <p:nvSpPr>
          <p:cNvPr id="20" name="TextBox 19"/>
          <p:cNvSpPr txBox="1"/>
          <p:nvPr/>
        </p:nvSpPr>
        <p:spPr>
          <a:xfrm>
            <a:off x="5181600" y="6096000"/>
            <a:ext cx="1544012"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Check if IRA</a:t>
            </a:r>
            <a:endParaRPr lang="en-US" b="1" dirty="0"/>
          </a:p>
        </p:txBody>
      </p:sp>
      <p:sp>
        <p:nvSpPr>
          <p:cNvPr id="21" name="Oval 5"/>
          <p:cNvSpPr>
            <a:spLocks noChangeArrowheads="1"/>
          </p:cNvSpPr>
          <p:nvPr/>
        </p:nvSpPr>
        <p:spPr bwMode="auto">
          <a:xfrm>
            <a:off x="6248400" y="548640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2" name="Straight Arrow Connector 21"/>
          <p:cNvCxnSpPr>
            <a:stCxn id="20" idx="0"/>
            <a:endCxn id="21" idx="2"/>
          </p:cNvCxnSpPr>
          <p:nvPr/>
        </p:nvCxnSpPr>
        <p:spPr bwMode="auto">
          <a:xfrm flipV="1">
            <a:off x="5953606" y="5676900"/>
            <a:ext cx="294794" cy="419100"/>
          </a:xfrm>
          <a:prstGeom prst="straightConnector1">
            <a:avLst/>
          </a:prstGeom>
          <a:noFill/>
          <a:ln w="38100" cap="flat" cmpd="sng" algn="ctr">
            <a:solidFill>
              <a:srgbClr val="FF0000"/>
            </a:solidFill>
            <a:prstDash val="solid"/>
            <a:round/>
            <a:headEnd type="none" w="med" len="med"/>
            <a:tailEnd type="triangle"/>
          </a:ln>
          <a:effectLst/>
        </p:spPr>
      </p:cxnSp>
      <p:sp>
        <p:nvSpPr>
          <p:cNvPr id="25" name="TextBox 24"/>
          <p:cNvSpPr txBox="1"/>
          <p:nvPr/>
        </p:nvSpPr>
        <p:spPr>
          <a:xfrm>
            <a:off x="6705600" y="2971800"/>
            <a:ext cx="2052678"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Total distribution</a:t>
            </a:r>
            <a:endParaRPr lang="en-US" b="1" dirty="0"/>
          </a:p>
        </p:txBody>
      </p:sp>
      <p:sp>
        <p:nvSpPr>
          <p:cNvPr id="26" name="Oval 5"/>
          <p:cNvSpPr>
            <a:spLocks noChangeArrowheads="1"/>
          </p:cNvSpPr>
          <p:nvPr/>
        </p:nvSpPr>
        <p:spPr bwMode="auto">
          <a:xfrm>
            <a:off x="8305800" y="228600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27" name="Straight Arrow Connector 26"/>
          <p:cNvCxnSpPr>
            <a:stCxn id="25" idx="0"/>
            <a:endCxn id="26" idx="3"/>
          </p:cNvCxnSpPr>
          <p:nvPr/>
        </p:nvCxnSpPr>
        <p:spPr bwMode="auto">
          <a:xfrm flipV="1">
            <a:off x="7731939" y="2611204"/>
            <a:ext cx="629657" cy="36059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620545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609600" y="1600200"/>
            <a:ext cx="7924800" cy="4495799"/>
          </a:xfrm>
          <a:prstGeom prst="rect">
            <a:avLst/>
          </a:prstGeom>
          <a:noFill/>
          <a:ln w="9525">
            <a:noFill/>
            <a:miter lim="800000"/>
            <a:headEnd/>
            <a:tailEnd/>
          </a:ln>
        </p:spPr>
      </p:pic>
      <p:sp>
        <p:nvSpPr>
          <p:cNvPr id="501763" name="Title 1"/>
          <p:cNvSpPr>
            <a:spLocks noGrp="1"/>
          </p:cNvSpPr>
          <p:nvPr>
            <p:ph type="title"/>
          </p:nvPr>
        </p:nvSpPr>
        <p:spPr/>
        <p:txBody>
          <a:bodyPr>
            <a:normAutofit fontScale="90000"/>
          </a:bodyPr>
          <a:lstStyle/>
          <a:p>
            <a:r>
              <a:rPr lang="en-US" altLang="en-US" smtClean="0"/>
              <a:t>TW – Distribution from Retirement Plan – Form 1099-R</a:t>
            </a:r>
            <a:endParaRPr lang="en-US" altLang="en-US" sz="2800" smtClean="0"/>
          </a:p>
        </p:txBody>
      </p:sp>
      <p:sp>
        <p:nvSpPr>
          <p:cNvPr id="501765" name="Oval 5"/>
          <p:cNvSpPr>
            <a:spLocks noChangeArrowheads="1"/>
          </p:cNvSpPr>
          <p:nvPr/>
        </p:nvSpPr>
        <p:spPr bwMode="auto">
          <a:xfrm>
            <a:off x="2743200" y="464820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501766" name="Oval 5"/>
          <p:cNvSpPr>
            <a:spLocks noChangeArrowheads="1"/>
          </p:cNvSpPr>
          <p:nvPr/>
        </p:nvSpPr>
        <p:spPr bwMode="auto">
          <a:xfrm>
            <a:off x="2743200" y="502920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501767" name="Oval 5"/>
          <p:cNvSpPr>
            <a:spLocks noChangeArrowheads="1"/>
          </p:cNvSpPr>
          <p:nvPr/>
        </p:nvSpPr>
        <p:spPr bwMode="auto">
          <a:xfrm flipV="1">
            <a:off x="2743200" y="5715000"/>
            <a:ext cx="358775"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244748" name="TextBox 3"/>
          <p:cNvSpPr txBox="1">
            <a:spLocks noChangeArrowheads="1"/>
          </p:cNvSpPr>
          <p:nvPr/>
        </p:nvSpPr>
        <p:spPr bwMode="auto">
          <a:xfrm>
            <a:off x="3810000" y="4267200"/>
            <a:ext cx="4505325" cy="646113"/>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b="1" dirty="0">
                <a:latin typeface="Arial" charset="0"/>
              </a:rPr>
              <a:t>Pensions/IRA withdrawals that </a:t>
            </a:r>
          </a:p>
          <a:p>
            <a:pPr eaLnBrk="1" hangingPunct="1">
              <a:defRPr/>
            </a:pPr>
            <a:r>
              <a:rPr lang="en-US" b="1" dirty="0">
                <a:latin typeface="Arial" charset="0"/>
              </a:rPr>
              <a:t>do not qualify for NJ pension exclusion</a:t>
            </a:r>
          </a:p>
        </p:txBody>
      </p:sp>
      <p:sp>
        <p:nvSpPr>
          <p:cNvPr id="244749" name="TextBox 16"/>
          <p:cNvSpPr txBox="1">
            <a:spLocks noChangeArrowheads="1"/>
          </p:cNvSpPr>
          <p:nvPr/>
        </p:nvSpPr>
        <p:spPr bwMode="auto">
          <a:xfrm>
            <a:off x="3810000" y="5029200"/>
            <a:ext cx="4495800" cy="646113"/>
          </a:xfrm>
          <a:prstGeom prst="rect">
            <a:avLst/>
          </a:prstGeom>
          <a:solidFill>
            <a:schemeClr val="accent5">
              <a:lumMod val="75000"/>
            </a:schemeClr>
          </a:solidFill>
          <a:ln w="9525">
            <a:solidFill>
              <a:schemeClr val="tx1"/>
            </a:solidFill>
            <a:miter lim="800000"/>
            <a:headEnd/>
            <a:tailEnd/>
          </a:ln>
        </p:spPr>
        <p:txBody>
          <a:bodyPr>
            <a:spAutoFit/>
          </a:bodyPr>
          <a:lstStyle/>
          <a:p>
            <a:pPr eaLnBrk="1" hangingPunct="1">
              <a:defRPr/>
            </a:pPr>
            <a:r>
              <a:rPr lang="en-US" b="1" dirty="0">
                <a:latin typeface="Arial" charset="0"/>
              </a:rPr>
              <a:t>Military pension from Defense Finance &amp; Accounting </a:t>
            </a:r>
          </a:p>
        </p:txBody>
      </p:sp>
      <p:sp>
        <p:nvSpPr>
          <p:cNvPr id="244750" name="TextBox 18"/>
          <p:cNvSpPr txBox="1">
            <a:spLocks noChangeArrowheads="1"/>
          </p:cNvSpPr>
          <p:nvPr/>
        </p:nvSpPr>
        <p:spPr bwMode="auto">
          <a:xfrm>
            <a:off x="3810000" y="5791200"/>
            <a:ext cx="4494213" cy="369888"/>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b="1" dirty="0">
                <a:latin typeface="Arial" charset="0"/>
              </a:rPr>
              <a:t>Railroad Retirement Box if RR pension </a:t>
            </a:r>
          </a:p>
        </p:txBody>
      </p:sp>
      <p:pic>
        <p:nvPicPr>
          <p:cNvPr id="17" name="Picture 16"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18" name="TextBox 17"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cxnSp>
        <p:nvCxnSpPr>
          <p:cNvPr id="16" name="Straight Arrow Connector 15"/>
          <p:cNvCxnSpPr>
            <a:stCxn id="244748" idx="1"/>
          </p:cNvCxnSpPr>
          <p:nvPr/>
        </p:nvCxnSpPr>
        <p:spPr bwMode="auto">
          <a:xfrm flipH="1">
            <a:off x="3124200" y="4590257"/>
            <a:ext cx="685800" cy="134143"/>
          </a:xfrm>
          <a:prstGeom prst="straightConnector1">
            <a:avLst/>
          </a:prstGeom>
          <a:noFill/>
          <a:ln w="381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H="1">
            <a:off x="3124200" y="5181600"/>
            <a:ext cx="685800" cy="76201"/>
          </a:xfrm>
          <a:prstGeom prst="straightConnector1">
            <a:avLst/>
          </a:prstGeom>
          <a:noFill/>
          <a:ln w="38100" cap="flat" cmpd="sng" algn="ctr">
            <a:solidFill>
              <a:srgbClr val="FF0000"/>
            </a:solidFill>
            <a:prstDash val="solid"/>
            <a:round/>
            <a:headEnd type="none" w="med" len="med"/>
            <a:tailEnd type="triangle"/>
          </a:ln>
          <a:effectLst/>
        </p:spPr>
      </p:cxnSp>
      <p:cxnSp>
        <p:nvCxnSpPr>
          <p:cNvPr id="27" name="Straight Arrow Connector 26"/>
          <p:cNvCxnSpPr>
            <a:stCxn id="244750" idx="1"/>
            <a:endCxn id="501767" idx="6"/>
          </p:cNvCxnSpPr>
          <p:nvPr/>
        </p:nvCxnSpPr>
        <p:spPr bwMode="auto">
          <a:xfrm flipH="1" flipV="1">
            <a:off x="3101975" y="5905500"/>
            <a:ext cx="708025" cy="7064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21</a:t>
            </a:fld>
            <a:endParaRPr lang="en-US"/>
          </a:p>
        </p:txBody>
      </p:sp>
    </p:spTree>
    <p:extLst>
      <p:ext uri="{BB962C8B-B14F-4D97-AF65-F5344CB8AC3E}">
        <p14:creationId xmlns:p14="http://schemas.microsoft.com/office/powerpoint/2010/main" val="40731229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Title 1"/>
          <p:cNvSpPr>
            <a:spLocks noGrp="1"/>
          </p:cNvSpPr>
          <p:nvPr>
            <p:ph type="title"/>
          </p:nvPr>
        </p:nvSpPr>
        <p:spPr/>
        <p:txBody>
          <a:bodyPr>
            <a:normAutofit fontScale="90000"/>
          </a:bodyPr>
          <a:lstStyle/>
          <a:p>
            <a:r>
              <a:rPr lang="en-US" altLang="en-US" smtClean="0"/>
              <a:t>Distribution from Retirement Form 1099-R – TW Tips</a:t>
            </a:r>
          </a:p>
        </p:txBody>
      </p:sp>
      <p:sp>
        <p:nvSpPr>
          <p:cNvPr id="3" name="Content Placeholder 2"/>
          <p:cNvSpPr>
            <a:spLocks noGrp="1"/>
          </p:cNvSpPr>
          <p:nvPr>
            <p:ph idx="1"/>
          </p:nvPr>
        </p:nvSpPr>
        <p:spPr/>
        <p:txBody>
          <a:bodyPr>
            <a:normAutofit lnSpcReduction="10000"/>
          </a:bodyPr>
          <a:lstStyle/>
          <a:p>
            <a:pPr>
              <a:defRPr/>
            </a:pPr>
            <a:r>
              <a:rPr lang="en-US" sz="2400" dirty="0" smtClean="0"/>
              <a:t>Link to 1099-R &amp; enter exact info from printed 1099-R form into TW</a:t>
            </a:r>
          </a:p>
          <a:p>
            <a:pPr>
              <a:defRPr/>
            </a:pPr>
            <a:r>
              <a:rPr lang="en-US" sz="2400" dirty="0" smtClean="0"/>
              <a:t>For total distributions, check Box next to Box 2 </a:t>
            </a:r>
          </a:p>
          <a:p>
            <a:pPr>
              <a:defRPr/>
            </a:pPr>
            <a:r>
              <a:rPr lang="en-US" sz="2400" dirty="0" smtClean="0"/>
              <a:t>Enter any codes in Box 7 </a:t>
            </a:r>
          </a:p>
          <a:p>
            <a:pPr lvl="1">
              <a:defRPr/>
            </a:pPr>
            <a:r>
              <a:rPr lang="en-US" sz="2000" dirty="0" smtClean="0"/>
              <a:t>For IRA distributions - check IRA/SEP/Simple1099-R  box</a:t>
            </a:r>
          </a:p>
          <a:p>
            <a:pPr lvl="1">
              <a:defRPr/>
            </a:pPr>
            <a:r>
              <a:rPr lang="en-US" sz="2000" dirty="0" smtClean="0"/>
              <a:t>For code = 3 (disability) if taxpayer is below the company minimum retirement age, check Box under Boxes 7. (This will put the 1099-R amount as Wages on 1040 Line 7, rather than as Pension on 1040 Line 14)</a:t>
            </a:r>
          </a:p>
          <a:p>
            <a:pPr>
              <a:defRPr/>
            </a:pPr>
            <a:r>
              <a:rPr lang="en-US" sz="2400" dirty="0" smtClean="0"/>
              <a:t>If “Taxable Amount Not Determined” box is checked &amp; Taxable Amount in Box 2 is not populated, use Simplified Method Worksheet at bottom of screen to determine taxable amount for Federal</a:t>
            </a:r>
          </a:p>
          <a:p>
            <a:pPr>
              <a:defRPr/>
            </a:pPr>
            <a:endParaRPr lang="en-US" sz="2400" dirty="0" smtClean="0"/>
          </a:p>
          <a:p>
            <a:pPr marL="0" indent="0">
              <a:spcBef>
                <a:spcPct val="30000"/>
              </a:spcBef>
              <a:buClrTx/>
              <a:buSzTx/>
              <a:buFont typeface="Arial" pitchFamily="34" charset="0"/>
              <a:buChar char="•"/>
              <a:defRPr/>
            </a:pPr>
            <a:endParaRPr lang="en-US" sz="2800" dirty="0" smtClean="0"/>
          </a:p>
          <a:p>
            <a:pPr marL="0" indent="0">
              <a:spcBef>
                <a:spcPct val="30000"/>
              </a:spcBef>
              <a:buClrTx/>
              <a:buSzTx/>
              <a:buFont typeface="Wingdings" panose="05000000000000000000" pitchFamily="2" charset="2"/>
              <a:buNone/>
              <a:defRPr/>
            </a:pPr>
            <a:endParaRPr lang="en-US" sz="2800" dirty="0" smtClean="0"/>
          </a:p>
          <a:p>
            <a:pPr marL="0" indent="0">
              <a:spcBef>
                <a:spcPct val="30000"/>
              </a:spcBef>
              <a:buClrTx/>
              <a:buSzTx/>
              <a:buFont typeface="Wingdings" panose="05000000000000000000" pitchFamily="2" charset="2"/>
              <a:buNone/>
              <a:defRPr/>
            </a:pPr>
            <a:endParaRPr lang="en-US" sz="2800" dirty="0" smtClean="0"/>
          </a:p>
          <a:p>
            <a:pPr>
              <a:defRPr/>
            </a:pPr>
            <a:endParaRPr lang="en-US" sz="2800" dirty="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22</a:t>
            </a:fld>
            <a:endParaRPr lang="en-US"/>
          </a:p>
        </p:txBody>
      </p:sp>
    </p:spTree>
    <p:extLst>
      <p:ext uri="{BB962C8B-B14F-4D97-AF65-F5344CB8AC3E}">
        <p14:creationId xmlns:p14="http://schemas.microsoft.com/office/powerpoint/2010/main" val="19944030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Title 1"/>
          <p:cNvSpPr>
            <a:spLocks noGrp="1"/>
          </p:cNvSpPr>
          <p:nvPr>
            <p:ph type="title"/>
          </p:nvPr>
        </p:nvSpPr>
        <p:spPr/>
        <p:txBody>
          <a:bodyPr>
            <a:normAutofit fontScale="90000"/>
          </a:bodyPr>
          <a:lstStyle/>
          <a:p>
            <a:r>
              <a:rPr lang="en-US" altLang="en-US" smtClean="0"/>
              <a:t>Distribution from Retirement Form 1099-R – TW Tips</a:t>
            </a:r>
            <a:endParaRPr lang="en-US" altLang="en-US" sz="3200" smtClean="0"/>
          </a:p>
        </p:txBody>
      </p:sp>
      <p:sp>
        <p:nvSpPr>
          <p:cNvPr id="3" name="Content Placeholder 2"/>
          <p:cNvSpPr>
            <a:spLocks noGrp="1"/>
          </p:cNvSpPr>
          <p:nvPr>
            <p:ph idx="1"/>
          </p:nvPr>
        </p:nvSpPr>
        <p:spPr/>
        <p:txBody>
          <a:bodyPr>
            <a:normAutofit fontScale="92500" lnSpcReduction="20000"/>
          </a:bodyPr>
          <a:lstStyle/>
          <a:p>
            <a:pPr>
              <a:defRPr/>
            </a:pPr>
            <a:r>
              <a:rPr lang="en-US" sz="2600" dirty="0" smtClean="0"/>
              <a:t>Boxes in lower left corner are used to ensure that pensions are reported correctly on NJ 1040</a:t>
            </a:r>
          </a:p>
          <a:p>
            <a:pPr lvl="1">
              <a:defRPr/>
            </a:pPr>
            <a:r>
              <a:rPr lang="en-US" sz="2200" dirty="0" smtClean="0"/>
              <a:t>Check Box 1 for pensions/IRA withdrawals that do not qualify for NJ pension exclusion </a:t>
            </a:r>
          </a:p>
          <a:p>
            <a:pPr lvl="1">
              <a:defRPr/>
            </a:pPr>
            <a:r>
              <a:rPr lang="en-US" sz="2200" dirty="0" smtClean="0"/>
              <a:t>Check Box 2 if military pension from Defense Finance &amp; Accounting Service  (NJ tax exempt)</a:t>
            </a:r>
          </a:p>
          <a:p>
            <a:pPr lvl="1">
              <a:defRPr/>
            </a:pPr>
            <a:r>
              <a:rPr lang="en-US" sz="2200" dirty="0" smtClean="0"/>
              <a:t>Check Railroad Retirement box if RR pension  (NJ tax exempt)</a:t>
            </a:r>
          </a:p>
          <a:p>
            <a:pPr>
              <a:defRPr/>
            </a:pPr>
            <a:r>
              <a:rPr lang="en-US" sz="2600" dirty="0" smtClean="0"/>
              <a:t>TW transfers gross amount of pension to 1040 Line 16a &amp; taxable amount to Line 16b; if distribution is from an IRA (based on check in box 7), gross amount will transfer to Line 15a &amp; taxable amount to Line 15b</a:t>
            </a:r>
          </a:p>
          <a:p>
            <a:pPr>
              <a:defRPr/>
            </a:pPr>
            <a:r>
              <a:rPr lang="en-US" sz="2600" dirty="0" smtClean="0"/>
              <a:t>Amounts from 1040 federal lines 16b transfer to NJ line 19a</a:t>
            </a:r>
          </a:p>
          <a:p>
            <a:pPr>
              <a:defRPr/>
            </a:pPr>
            <a:r>
              <a:rPr lang="en-US" sz="2600" dirty="0" smtClean="0"/>
              <a:t>Amounts from 1040 federal line 15b transfers to NJ IRA Worksheet and then to NJ line 19a after NJ IRA Worksheet is completed</a:t>
            </a:r>
          </a:p>
          <a:p>
            <a:pPr marL="0" indent="0">
              <a:spcBef>
                <a:spcPct val="30000"/>
              </a:spcBef>
              <a:buClrTx/>
              <a:buSzTx/>
              <a:buFont typeface="Wingdings" panose="05000000000000000000" pitchFamily="2" charset="2"/>
              <a:buNone/>
              <a:defRPr/>
            </a:pPr>
            <a:endParaRPr lang="en-US" sz="2800" dirty="0"/>
          </a:p>
          <a:p>
            <a:pPr marL="0" indent="0">
              <a:spcBef>
                <a:spcPct val="30000"/>
              </a:spcBef>
              <a:buClrTx/>
              <a:buSzTx/>
              <a:buFont typeface="Wingdings" panose="05000000000000000000" pitchFamily="2" charset="2"/>
              <a:buNone/>
              <a:defRPr/>
            </a:pPr>
            <a:endParaRPr lang="en-US" sz="2800" dirty="0"/>
          </a:p>
          <a:p>
            <a:pPr marL="0" indent="0">
              <a:spcBef>
                <a:spcPct val="30000"/>
              </a:spcBef>
              <a:buClrTx/>
              <a:buSzTx/>
              <a:buFont typeface="Wingdings" panose="05000000000000000000" pitchFamily="2" charset="2"/>
              <a:buNone/>
              <a:defRPr/>
            </a:pPr>
            <a:endParaRPr lang="en-US" sz="2800" dirty="0"/>
          </a:p>
          <a:p>
            <a:pPr>
              <a:defRPr/>
            </a:pPr>
            <a:endParaRPr lang="en-US" sz="2800" dirty="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23</a:t>
            </a:fld>
            <a:endParaRPr lang="en-US"/>
          </a:p>
        </p:txBody>
      </p:sp>
    </p:spTree>
    <p:extLst>
      <p:ext uri="{BB962C8B-B14F-4D97-AF65-F5344CB8AC3E}">
        <p14:creationId xmlns:p14="http://schemas.microsoft.com/office/powerpoint/2010/main" val="31303239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609600" y="152400"/>
            <a:ext cx="8305800" cy="1143000"/>
          </a:xfrm>
        </p:spPr>
        <p:txBody>
          <a:bodyPr>
            <a:normAutofit fontScale="90000"/>
          </a:bodyPr>
          <a:lstStyle/>
          <a:p>
            <a:r>
              <a:rPr lang="en-US" altLang="en-US" sz="3600" dirty="0" smtClean="0"/>
              <a:t>Pension &amp; Annuity Partially Taxable Distribution - Simplified Method Worksheet</a:t>
            </a:r>
          </a:p>
        </p:txBody>
      </p:sp>
      <p:sp>
        <p:nvSpPr>
          <p:cNvPr id="507907" name="Rectangle 3"/>
          <p:cNvSpPr>
            <a:spLocks noGrp="1" noChangeArrowheads="1"/>
          </p:cNvSpPr>
          <p:nvPr>
            <p:ph idx="1"/>
          </p:nvPr>
        </p:nvSpPr>
        <p:spPr>
          <a:xfrm>
            <a:off x="609600" y="1524000"/>
            <a:ext cx="8229600" cy="4800600"/>
          </a:xfrm>
        </p:spPr>
        <p:txBody>
          <a:bodyPr>
            <a:normAutofit fontScale="85000" lnSpcReduction="20000"/>
          </a:bodyPr>
          <a:lstStyle/>
          <a:p>
            <a:pPr>
              <a:lnSpc>
                <a:spcPct val="90000"/>
              </a:lnSpc>
            </a:pPr>
            <a:r>
              <a:rPr lang="en-US" altLang="en-US" dirty="0" smtClean="0"/>
              <a:t>Used to determine nontaxable portion of pension/ annuity if taxable amount is not given in 1099-R Box 2a</a:t>
            </a:r>
          </a:p>
          <a:p>
            <a:pPr lvl="1">
              <a:lnSpc>
                <a:spcPct val="90000"/>
              </a:lnSpc>
            </a:pPr>
            <a:r>
              <a:rPr lang="en-US" altLang="en-US" sz="3100" dirty="0" smtClean="0"/>
              <a:t>Employee after-tax contribution divided by total number of expected payments</a:t>
            </a:r>
          </a:p>
          <a:p>
            <a:pPr>
              <a:lnSpc>
                <a:spcPct val="90000"/>
              </a:lnSpc>
            </a:pPr>
            <a:r>
              <a:rPr lang="en-US" altLang="en-US" dirty="0" smtClean="0"/>
              <a:t>Used when:</a:t>
            </a:r>
          </a:p>
          <a:p>
            <a:pPr lvl="1">
              <a:lnSpc>
                <a:spcPct val="90000"/>
              </a:lnSpc>
            </a:pPr>
            <a:r>
              <a:rPr lang="en-US" altLang="en-US" sz="3100" dirty="0" smtClean="0"/>
              <a:t>“Taxable Amount Not Determined” box is checked on 1099-R</a:t>
            </a:r>
          </a:p>
          <a:p>
            <a:pPr lvl="1">
              <a:lnSpc>
                <a:spcPct val="90000"/>
              </a:lnSpc>
            </a:pPr>
            <a:r>
              <a:rPr lang="en-US" altLang="en-US" sz="3100" dirty="0" smtClean="0"/>
              <a:t>IRA box is not checked on 1099-R</a:t>
            </a:r>
          </a:p>
          <a:p>
            <a:pPr lvl="1">
              <a:lnSpc>
                <a:spcPct val="90000"/>
              </a:lnSpc>
            </a:pPr>
            <a:r>
              <a:rPr lang="en-US" altLang="en-US" sz="3100" dirty="0" smtClean="0"/>
              <a:t>Box 2a of 1099-R is not populated</a:t>
            </a:r>
          </a:p>
          <a:p>
            <a:pPr lvl="1">
              <a:lnSpc>
                <a:spcPct val="90000"/>
              </a:lnSpc>
            </a:pPr>
            <a:r>
              <a:rPr lang="en-US" altLang="en-US" sz="3100" dirty="0" smtClean="0"/>
              <a:t>If “Taxable Amount Not Determined” box is checked but Box 2a is populated, assume Box 2a value is correct</a:t>
            </a:r>
          </a:p>
          <a:p>
            <a:pPr>
              <a:lnSpc>
                <a:spcPct val="90000"/>
              </a:lnSpc>
            </a:pPr>
            <a:r>
              <a:rPr lang="en-US" altLang="en-US" dirty="0" smtClean="0"/>
              <a:t>Compute on TW 1099-R Simplified Method Worksheet at bottom of 1099-R screen</a:t>
            </a:r>
          </a:p>
        </p:txBody>
      </p:sp>
      <p:pic>
        <p:nvPicPr>
          <p:cNvPr id="5" name="Picture 4"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a:p>
        </p:txBody>
      </p:sp>
    </p:spTree>
    <p:extLst>
      <p:ext uri="{BB962C8B-B14F-4D97-AF65-F5344CB8AC3E}">
        <p14:creationId xmlns:p14="http://schemas.microsoft.com/office/powerpoint/2010/main" val="33400909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609600" y="152400"/>
            <a:ext cx="8305800" cy="1143000"/>
          </a:xfrm>
        </p:spPr>
        <p:txBody>
          <a:bodyPr>
            <a:normAutofit fontScale="90000"/>
          </a:bodyPr>
          <a:lstStyle/>
          <a:p>
            <a:r>
              <a:rPr lang="en-US" altLang="en-US" sz="3600" smtClean="0"/>
              <a:t>Pension &amp; Annuity Partially Taxable Distribution - Simplified Method Worksheet</a:t>
            </a:r>
            <a:endParaRPr lang="en-US" altLang="en-US" sz="3600" dirty="0" smtClean="0"/>
          </a:p>
        </p:txBody>
      </p:sp>
      <p:sp>
        <p:nvSpPr>
          <p:cNvPr id="507907" name="Rectangle 3"/>
          <p:cNvSpPr>
            <a:spLocks noGrp="1" noChangeArrowheads="1"/>
          </p:cNvSpPr>
          <p:nvPr>
            <p:ph idx="1"/>
          </p:nvPr>
        </p:nvSpPr>
        <p:spPr>
          <a:xfrm>
            <a:off x="609600" y="1524000"/>
            <a:ext cx="8077200" cy="4800600"/>
          </a:xfrm>
        </p:spPr>
        <p:txBody>
          <a:bodyPr>
            <a:normAutofit/>
          </a:bodyPr>
          <a:lstStyle/>
          <a:p>
            <a:pPr>
              <a:lnSpc>
                <a:spcPct val="90000"/>
              </a:lnSpc>
            </a:pPr>
            <a:r>
              <a:rPr lang="en-US" altLang="en-US" sz="3000" dirty="0" smtClean="0"/>
              <a:t>Taxpayer needs to know:</a:t>
            </a:r>
          </a:p>
          <a:p>
            <a:pPr lvl="1">
              <a:lnSpc>
                <a:spcPct val="90000"/>
              </a:lnSpc>
            </a:pPr>
            <a:r>
              <a:rPr lang="en-US" altLang="en-US" dirty="0" smtClean="0"/>
              <a:t>Annuity starting date &amp; taxpayer contribution to plan</a:t>
            </a:r>
          </a:p>
          <a:p>
            <a:pPr lvl="1">
              <a:lnSpc>
                <a:spcPct val="90000"/>
              </a:lnSpc>
            </a:pPr>
            <a:r>
              <a:rPr lang="en-US" altLang="en-US" dirty="0" smtClean="0"/>
              <a:t>Prior year cumulative tax-free amount if annuity started after 1986.  If not available, assume $0</a:t>
            </a:r>
          </a:p>
          <a:p>
            <a:pPr>
              <a:lnSpc>
                <a:spcPct val="90000"/>
              </a:lnSpc>
            </a:pPr>
            <a:r>
              <a:rPr lang="en-US" altLang="en-US" sz="3000" dirty="0" smtClean="0"/>
              <a:t>Pre-1987 starting date - tax exclusion can exceed cost &amp; is available each year</a:t>
            </a:r>
          </a:p>
          <a:p>
            <a:pPr>
              <a:lnSpc>
                <a:spcPct val="90000"/>
              </a:lnSpc>
            </a:pPr>
            <a:r>
              <a:rPr lang="en-US" altLang="en-US" sz="3000" dirty="0" smtClean="0"/>
              <a:t>1987 or later starting date - tax exclusion is limited to cost</a:t>
            </a:r>
          </a:p>
        </p:txBody>
      </p:sp>
      <p:pic>
        <p:nvPicPr>
          <p:cNvPr id="5" name="Picture 4"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25</a:t>
            </a:fld>
            <a:endParaRPr lang="en-US"/>
          </a:p>
        </p:txBody>
      </p:sp>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Tree>
    <p:extLst>
      <p:ext uri="{BB962C8B-B14F-4D97-AF65-F5344CB8AC3E}">
        <p14:creationId xmlns:p14="http://schemas.microsoft.com/office/powerpoint/2010/main" val="3631587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fontScale="90000"/>
          </a:bodyPr>
          <a:lstStyle/>
          <a:p>
            <a:r>
              <a:rPr lang="en-US" altLang="en-US" dirty="0" smtClean="0"/>
              <a:t>Pension &amp; Annuity Distribution</a:t>
            </a:r>
            <a:br>
              <a:rPr lang="en-US" altLang="en-US" dirty="0" smtClean="0"/>
            </a:br>
            <a:r>
              <a:rPr lang="en-US" altLang="en-US" dirty="0" smtClean="0"/>
              <a:t>Simplified Method Special Case</a:t>
            </a:r>
          </a:p>
        </p:txBody>
      </p:sp>
      <p:sp>
        <p:nvSpPr>
          <p:cNvPr id="509955" name="Rectangle 3"/>
          <p:cNvSpPr>
            <a:spLocks noGrp="1" noChangeArrowheads="1"/>
          </p:cNvSpPr>
          <p:nvPr>
            <p:ph idx="1"/>
          </p:nvPr>
        </p:nvSpPr>
        <p:spPr/>
        <p:txBody>
          <a:bodyPr>
            <a:normAutofit/>
          </a:bodyPr>
          <a:lstStyle/>
          <a:p>
            <a:r>
              <a:rPr lang="en-US" altLang="en-US" dirty="0"/>
              <a:t>J</a:t>
            </a:r>
            <a:r>
              <a:rPr lang="en-US" altLang="en-US" dirty="0" smtClean="0"/>
              <a:t>oint and survivor pension and primary annuitant dies before beginning to receive pension</a:t>
            </a:r>
          </a:p>
          <a:p>
            <a:r>
              <a:rPr lang="en-US" altLang="en-US" dirty="0" smtClean="0"/>
              <a:t>At a later date, secondary annuitant starts to receive </a:t>
            </a:r>
            <a:r>
              <a:rPr lang="en-US" altLang="en-US" smtClean="0"/>
              <a:t>benefits from the </a:t>
            </a:r>
            <a:r>
              <a:rPr lang="en-US" altLang="en-US" dirty="0" smtClean="0"/>
              <a:t>pension</a:t>
            </a:r>
          </a:p>
          <a:p>
            <a:r>
              <a:rPr lang="en-US" altLang="en-US" dirty="0" smtClean="0"/>
              <a:t>Must use secondary annuitant date of birth &amp; date when secondary annuitant started receiving benefit in Simplified Method (instead of dates for primary annuitant)</a:t>
            </a: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a:p>
        </p:txBody>
      </p:sp>
    </p:spTree>
    <p:extLst>
      <p:ext uri="{BB962C8B-B14F-4D97-AF65-F5344CB8AC3E}">
        <p14:creationId xmlns:p14="http://schemas.microsoft.com/office/powerpoint/2010/main" val="3433021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Title 1"/>
          <p:cNvSpPr>
            <a:spLocks noGrp="1"/>
          </p:cNvSpPr>
          <p:nvPr>
            <p:ph type="title"/>
          </p:nvPr>
        </p:nvSpPr>
        <p:spPr/>
        <p:txBody>
          <a:bodyPr>
            <a:normAutofit fontScale="90000"/>
          </a:bodyPr>
          <a:lstStyle/>
          <a:p>
            <a:r>
              <a:rPr lang="en-US" altLang="en-US" sz="3600" smtClean="0"/>
              <a:t>TW - Nontaxable Portion of Retirement Distribution – Simplified Method</a:t>
            </a:r>
          </a:p>
        </p:txBody>
      </p:sp>
      <p:pic>
        <p:nvPicPr>
          <p:cNvPr id="5122" name="Picture 2"/>
          <p:cNvPicPr>
            <a:picLocks noGrp="1" noChangeAspect="1" noChangeArrowheads="1"/>
          </p:cNvPicPr>
          <p:nvPr>
            <p:ph idx="1"/>
          </p:nvPr>
        </p:nvPicPr>
        <p:blipFill>
          <a:blip r:embed="rId3" cstate="print"/>
          <a:srcRect/>
          <a:stretch>
            <a:fillRect/>
          </a:stretch>
        </p:blipFill>
        <p:spPr bwMode="auto">
          <a:xfrm>
            <a:off x="690562" y="1524000"/>
            <a:ext cx="7915275" cy="4681537"/>
          </a:xfrm>
          <a:prstGeom prst="rect">
            <a:avLst/>
          </a:prstGeom>
          <a:noFill/>
          <a:ln w="9525">
            <a:noFill/>
            <a:miter lim="800000"/>
            <a:headEnd/>
            <a:tailEnd/>
          </a:ln>
        </p:spPr>
      </p:pic>
      <p:sp>
        <p:nvSpPr>
          <p:cNvPr id="245765" name="TextBox 2"/>
          <p:cNvSpPr txBox="1">
            <a:spLocks noChangeArrowheads="1"/>
          </p:cNvSpPr>
          <p:nvPr/>
        </p:nvSpPr>
        <p:spPr bwMode="auto">
          <a:xfrm>
            <a:off x="3810000" y="1828800"/>
            <a:ext cx="3657601" cy="646331"/>
          </a:xfrm>
          <a:prstGeom prst="rect">
            <a:avLst/>
          </a:prstGeom>
          <a:solidFill>
            <a:schemeClr val="accent5">
              <a:lumMod val="75000"/>
            </a:schemeClr>
          </a:solidFill>
          <a:ln w="9525">
            <a:solidFill>
              <a:srgbClr val="000000"/>
            </a:solidFill>
            <a:miter lim="800000"/>
            <a:headEnd/>
            <a:tailEnd/>
          </a:ln>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Cost basis when pay-outs </a:t>
            </a:r>
            <a:r>
              <a:rPr lang="en-US" altLang="en-US" sz="1800" b="1" dirty="0" smtClean="0">
                <a:latin typeface="Arial" panose="020B0604020202020204" pitchFamily="34" charset="0"/>
                <a:cs typeface="Arial" panose="020B0604020202020204" pitchFamily="34" charset="0"/>
              </a:rPr>
              <a:t>started (from 1099-R Box 9b)</a:t>
            </a:r>
            <a:endParaRPr lang="en-US" altLang="en-US" sz="1800" b="1" dirty="0">
              <a:latin typeface="Arial" panose="020B0604020202020204" pitchFamily="34" charset="0"/>
              <a:cs typeface="Arial" panose="020B0604020202020204" pitchFamily="34" charset="0"/>
            </a:endParaRPr>
          </a:p>
        </p:txBody>
      </p:sp>
      <p:sp>
        <p:nvSpPr>
          <p:cNvPr id="204806" name="TextBox 4"/>
          <p:cNvSpPr txBox="1">
            <a:spLocks noChangeArrowheads="1"/>
          </p:cNvSpPr>
          <p:nvPr/>
        </p:nvSpPr>
        <p:spPr bwMode="auto">
          <a:xfrm>
            <a:off x="152400" y="6149975"/>
            <a:ext cx="8763000" cy="708025"/>
          </a:xfrm>
          <a:prstGeom prst="rect">
            <a:avLst/>
          </a:prstGeom>
          <a:solidFill>
            <a:schemeClr val="accent5">
              <a:lumMod val="75000"/>
            </a:schemeClr>
          </a:solidFill>
          <a:ln w="9525">
            <a:solidFill>
              <a:schemeClr val="tx1"/>
            </a:solidFill>
            <a:miter lim="800000"/>
            <a:headEnd/>
            <a:tailEnd/>
          </a:ln>
        </p:spPr>
        <p:txBody>
          <a:bodyPr>
            <a:spAutoFit/>
          </a:bodyPr>
          <a:lstStyle/>
          <a:p>
            <a:pPr algn="ctr" eaLnBrk="1" hangingPunct="1">
              <a:defRPr/>
            </a:pPr>
            <a:r>
              <a:rPr lang="en-US" sz="2000" b="1" dirty="0">
                <a:latin typeface="Arial" charset="0"/>
              </a:rPr>
              <a:t>Use this worksheet  to determine nontaxable portion of retirement distribution</a:t>
            </a:r>
          </a:p>
        </p:txBody>
      </p:sp>
      <p:sp>
        <p:nvSpPr>
          <p:cNvPr id="244743" name="TextBox 5"/>
          <p:cNvSpPr txBox="1">
            <a:spLocks noChangeArrowheads="1"/>
          </p:cNvSpPr>
          <p:nvPr/>
        </p:nvSpPr>
        <p:spPr bwMode="auto">
          <a:xfrm>
            <a:off x="4724400" y="4191000"/>
            <a:ext cx="2271713" cy="646331"/>
          </a:xfrm>
          <a:prstGeom prst="rect">
            <a:avLst/>
          </a:prstGeom>
          <a:solidFill>
            <a:schemeClr val="accent5">
              <a:lumMod val="75000"/>
            </a:schemeClr>
          </a:solidFill>
          <a:ln w="9525">
            <a:solidFill>
              <a:schemeClr val="tx1"/>
            </a:solidFill>
            <a:miter lim="800000"/>
            <a:headEnd/>
            <a:tailEnd/>
          </a:ln>
        </p:spPr>
        <p:txBody>
          <a:bodyPr>
            <a:spAutoFit/>
          </a:bodyPr>
          <a:lstStyle/>
          <a:p>
            <a:pPr eaLnBrk="1" hangingPunct="1">
              <a:defRPr/>
            </a:pPr>
            <a:r>
              <a:rPr lang="en-US" b="1" dirty="0">
                <a:latin typeface="Arial" charset="0"/>
              </a:rPr>
              <a:t>From </a:t>
            </a:r>
            <a:r>
              <a:rPr lang="en-US" b="1" dirty="0" smtClean="0">
                <a:latin typeface="Arial" charset="0"/>
              </a:rPr>
              <a:t>prior year </a:t>
            </a:r>
            <a:r>
              <a:rPr lang="en-US" b="1" dirty="0">
                <a:latin typeface="Arial" charset="0"/>
              </a:rPr>
              <a:t>return or taxpayer</a:t>
            </a:r>
          </a:p>
        </p:txBody>
      </p:sp>
      <p:sp>
        <p:nvSpPr>
          <p:cNvPr id="13" name="TextBox 12"/>
          <p:cNvSpPr txBox="1"/>
          <p:nvPr/>
        </p:nvSpPr>
        <p:spPr>
          <a:xfrm>
            <a:off x="6477000" y="3048000"/>
            <a:ext cx="2057400" cy="923925"/>
          </a:xfrm>
          <a:prstGeom prst="rect">
            <a:avLst/>
          </a:prstGeom>
          <a:solidFill>
            <a:schemeClr val="accent5">
              <a:lumMod val="75000"/>
            </a:schemeClr>
          </a:solidFill>
          <a:ln>
            <a:solidFill>
              <a:schemeClr val="tx1"/>
            </a:solidFill>
          </a:ln>
        </p:spPr>
        <p:txBody>
          <a:bodyPr>
            <a:spAutoFit/>
          </a:bodyPr>
          <a:lstStyle/>
          <a:p>
            <a:pPr eaLnBrk="1" hangingPunct="1">
              <a:defRPr/>
            </a:pPr>
            <a:r>
              <a:rPr lang="en-US" b="1" dirty="0">
                <a:latin typeface="Arial" charset="0"/>
              </a:rPr>
              <a:t>Age when pay-outs started (not current age)</a:t>
            </a:r>
          </a:p>
        </p:txBody>
      </p:sp>
      <p:sp>
        <p:nvSpPr>
          <p:cNvPr id="14" name="Oval 4"/>
          <p:cNvSpPr>
            <a:spLocks noChangeArrowheads="1"/>
          </p:cNvSpPr>
          <p:nvPr/>
        </p:nvSpPr>
        <p:spPr bwMode="auto">
          <a:xfrm>
            <a:off x="8077200" y="5257800"/>
            <a:ext cx="6858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7" name="TextBox 16"/>
          <p:cNvSpPr txBox="1"/>
          <p:nvPr/>
        </p:nvSpPr>
        <p:spPr>
          <a:xfrm>
            <a:off x="4648200" y="5105400"/>
            <a:ext cx="2198688" cy="646113"/>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cs typeface="Arial" charset="0"/>
              </a:rPr>
              <a:t>TW calculates tax-</a:t>
            </a:r>
          </a:p>
          <a:p>
            <a:pPr eaLnBrk="1" hangingPunct="1">
              <a:defRPr/>
            </a:pPr>
            <a:r>
              <a:rPr lang="en-US" b="1" dirty="0">
                <a:latin typeface="Arial" charset="0"/>
                <a:cs typeface="Arial" charset="0"/>
              </a:rPr>
              <a:t>exempt income</a:t>
            </a:r>
          </a:p>
        </p:txBody>
      </p:sp>
      <p:pic>
        <p:nvPicPr>
          <p:cNvPr id="21" name="Picture 20"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22" name="Straight Arrow Connector 21"/>
          <p:cNvCxnSpPr/>
          <p:nvPr/>
        </p:nvCxnSpPr>
        <p:spPr bwMode="auto">
          <a:xfrm>
            <a:off x="7467600" y="2209800"/>
            <a:ext cx="533400" cy="0"/>
          </a:xfrm>
          <a:prstGeom prst="straightConnector1">
            <a:avLst/>
          </a:prstGeom>
          <a:noFill/>
          <a:ln w="38100" cap="flat" cmpd="sng" algn="ctr">
            <a:solidFill>
              <a:srgbClr val="FF0000"/>
            </a:solidFill>
            <a:prstDash val="solid"/>
            <a:round/>
            <a:headEnd type="none" w="med" len="med"/>
            <a:tailEnd type="triangle"/>
          </a:ln>
          <a:effectLst/>
        </p:spPr>
      </p:cxnSp>
      <p:sp>
        <p:nvSpPr>
          <p:cNvPr id="26" name="Oval 5"/>
          <p:cNvSpPr>
            <a:spLocks noChangeArrowheads="1"/>
          </p:cNvSpPr>
          <p:nvPr/>
        </p:nvSpPr>
        <p:spPr bwMode="auto">
          <a:xfrm>
            <a:off x="8077200" y="205740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cxnSp>
        <p:nvCxnSpPr>
          <p:cNvPr id="28" name="Straight Arrow Connector 27"/>
          <p:cNvCxnSpPr/>
          <p:nvPr/>
        </p:nvCxnSpPr>
        <p:spPr bwMode="auto">
          <a:xfrm flipH="1" flipV="1">
            <a:off x="2133600" y="2971800"/>
            <a:ext cx="4343400" cy="381000"/>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a:stCxn id="13" idx="1"/>
          </p:cNvCxnSpPr>
          <p:nvPr/>
        </p:nvCxnSpPr>
        <p:spPr bwMode="auto">
          <a:xfrm flipH="1">
            <a:off x="2362200" y="3509963"/>
            <a:ext cx="4114800" cy="985837"/>
          </a:xfrm>
          <a:prstGeom prst="straightConnector1">
            <a:avLst/>
          </a:prstGeom>
          <a:noFill/>
          <a:ln w="38100" cap="flat" cmpd="sng" algn="ctr">
            <a:solidFill>
              <a:srgbClr val="FF0000"/>
            </a:solidFill>
            <a:prstDash val="solid"/>
            <a:round/>
            <a:headEnd type="none" w="med" len="med"/>
            <a:tailEnd type="triangle"/>
          </a:ln>
          <a:effectLst/>
        </p:spPr>
      </p:cxnSp>
      <p:sp>
        <p:nvSpPr>
          <p:cNvPr id="34" name="Oval 5"/>
          <p:cNvSpPr>
            <a:spLocks noChangeArrowheads="1"/>
          </p:cNvSpPr>
          <p:nvPr/>
        </p:nvSpPr>
        <p:spPr bwMode="auto">
          <a:xfrm>
            <a:off x="8077200" y="5562600"/>
            <a:ext cx="609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cxnSp>
        <p:nvCxnSpPr>
          <p:cNvPr id="35" name="Straight Arrow Connector 34"/>
          <p:cNvCxnSpPr/>
          <p:nvPr/>
        </p:nvCxnSpPr>
        <p:spPr bwMode="auto">
          <a:xfrm>
            <a:off x="7010400" y="4724400"/>
            <a:ext cx="1066800" cy="533400"/>
          </a:xfrm>
          <a:prstGeom prst="straightConnector1">
            <a:avLst/>
          </a:prstGeom>
          <a:noFill/>
          <a:ln w="38100" cap="flat" cmpd="sng" algn="ctr">
            <a:solidFill>
              <a:srgbClr val="FF0000"/>
            </a:solidFill>
            <a:prstDash val="solid"/>
            <a:round/>
            <a:headEnd type="none" w="med" len="med"/>
            <a:tailEnd type="triangle"/>
          </a:ln>
          <a:effectLst/>
        </p:spPr>
      </p:cxnSp>
      <p:cxnSp>
        <p:nvCxnSpPr>
          <p:cNvPr id="38" name="Straight Arrow Connector 37"/>
          <p:cNvCxnSpPr/>
          <p:nvPr/>
        </p:nvCxnSpPr>
        <p:spPr bwMode="auto">
          <a:xfrm>
            <a:off x="6858000" y="5562600"/>
            <a:ext cx="1219200" cy="762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a:p>
        </p:txBody>
      </p:sp>
    </p:spTree>
    <p:extLst>
      <p:ext uri="{BB962C8B-B14F-4D97-AF65-F5344CB8AC3E}">
        <p14:creationId xmlns:p14="http://schemas.microsoft.com/office/powerpoint/2010/main" val="23797483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609600" y="1676400"/>
            <a:ext cx="8077200" cy="4191000"/>
          </a:xfrm>
          <a:prstGeom prst="rect">
            <a:avLst/>
          </a:prstGeom>
          <a:noFill/>
          <a:ln w="9525">
            <a:noFill/>
            <a:miter lim="800000"/>
            <a:headEnd/>
            <a:tailEnd/>
          </a:ln>
        </p:spPr>
      </p:pic>
      <p:sp>
        <p:nvSpPr>
          <p:cNvPr id="514051" name="Title 1"/>
          <p:cNvSpPr>
            <a:spLocks noGrp="1"/>
          </p:cNvSpPr>
          <p:nvPr>
            <p:ph type="title"/>
          </p:nvPr>
        </p:nvSpPr>
        <p:spPr/>
        <p:txBody>
          <a:bodyPr>
            <a:normAutofit fontScale="90000"/>
          </a:bodyPr>
          <a:lstStyle/>
          <a:p>
            <a:r>
              <a:rPr lang="en-US" altLang="en-US" sz="4000" smtClean="0"/>
              <a:t>TW-Retirement Income on 1040 Line 16</a:t>
            </a:r>
          </a:p>
        </p:txBody>
      </p:sp>
      <p:sp>
        <p:nvSpPr>
          <p:cNvPr id="246789" name="TextBox 2"/>
          <p:cNvSpPr txBox="1">
            <a:spLocks noChangeArrowheads="1"/>
          </p:cNvSpPr>
          <p:nvPr/>
        </p:nvSpPr>
        <p:spPr bwMode="auto">
          <a:xfrm>
            <a:off x="2667000" y="2971800"/>
            <a:ext cx="3001963" cy="369888"/>
          </a:xfrm>
          <a:prstGeom prst="rect">
            <a:avLst/>
          </a:prstGeom>
          <a:solidFill>
            <a:schemeClr val="accent5">
              <a:lumMod val="75000"/>
            </a:schemeClr>
          </a:solidFill>
          <a:ln w="9525">
            <a:solidFill>
              <a:srgbClr val="001132"/>
            </a:solidFill>
            <a:miter lim="800000"/>
            <a:headEnd/>
            <a:tailEnd/>
          </a:ln>
        </p:spPr>
        <p:txBody>
          <a:bodyPr wrap="none">
            <a:spAutoFit/>
          </a:bodyPr>
          <a:lstStyle/>
          <a:p>
            <a:pPr eaLnBrk="1" hangingPunct="1">
              <a:defRPr/>
            </a:pPr>
            <a:r>
              <a:rPr lang="en-US" b="1" dirty="0">
                <a:latin typeface="Arial" charset="0"/>
              </a:rPr>
              <a:t>Total pension distribution</a:t>
            </a:r>
          </a:p>
        </p:txBody>
      </p:sp>
      <p:sp>
        <p:nvSpPr>
          <p:cNvPr id="11" name="Oval 4"/>
          <p:cNvSpPr>
            <a:spLocks noChangeArrowheads="1"/>
          </p:cNvSpPr>
          <p:nvPr/>
        </p:nvSpPr>
        <p:spPr bwMode="auto">
          <a:xfrm>
            <a:off x="6858000" y="3200400"/>
            <a:ext cx="838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2" name="Oval 4"/>
          <p:cNvSpPr>
            <a:spLocks noChangeArrowheads="1"/>
          </p:cNvSpPr>
          <p:nvPr/>
        </p:nvSpPr>
        <p:spPr bwMode="auto">
          <a:xfrm>
            <a:off x="8001000" y="38862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3" name="Rectangle 12"/>
          <p:cNvSpPr/>
          <p:nvPr/>
        </p:nvSpPr>
        <p:spPr>
          <a:xfrm>
            <a:off x="3810000" y="4572000"/>
            <a:ext cx="2911475" cy="368300"/>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rPr>
              <a:t>Total taxable distribution</a:t>
            </a:r>
          </a:p>
        </p:txBody>
      </p:sp>
      <p:pic>
        <p:nvPicPr>
          <p:cNvPr id="15" name="Picture 14"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17" name="Straight Arrow Connector 16"/>
          <p:cNvCxnSpPr>
            <a:stCxn id="246789" idx="3"/>
          </p:cNvCxnSpPr>
          <p:nvPr/>
        </p:nvCxnSpPr>
        <p:spPr bwMode="auto">
          <a:xfrm>
            <a:off x="5668963" y="3156744"/>
            <a:ext cx="1158874" cy="239712"/>
          </a:xfrm>
          <a:prstGeom prst="straightConnector1">
            <a:avLst/>
          </a:prstGeom>
          <a:noFill/>
          <a:ln w="38100" cap="flat" cmpd="sng" algn="ctr">
            <a:solidFill>
              <a:srgbClr val="FF0000"/>
            </a:solidFill>
            <a:prstDash val="solid"/>
            <a:round/>
            <a:headEnd type="none" w="med" len="med"/>
            <a:tailEnd type="triangle"/>
          </a:ln>
          <a:effectLst/>
        </p:spPr>
      </p:cxnSp>
      <p:cxnSp>
        <p:nvCxnSpPr>
          <p:cNvPr id="20" name="Straight Arrow Connector 19"/>
          <p:cNvCxnSpPr>
            <a:stCxn id="13" idx="3"/>
            <a:endCxn id="12" idx="2"/>
          </p:cNvCxnSpPr>
          <p:nvPr/>
        </p:nvCxnSpPr>
        <p:spPr bwMode="auto">
          <a:xfrm flipV="1">
            <a:off x="6721475" y="4076700"/>
            <a:ext cx="1279525" cy="67945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a:p>
        </p:txBody>
      </p:sp>
    </p:spTree>
    <p:extLst>
      <p:ext uri="{BB962C8B-B14F-4D97-AF65-F5344CB8AC3E}">
        <p14:creationId xmlns:p14="http://schemas.microsoft.com/office/powerpoint/2010/main" val="21735764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itle 1"/>
          <p:cNvSpPr>
            <a:spLocks noGrp="1"/>
          </p:cNvSpPr>
          <p:nvPr>
            <p:ph type="title"/>
          </p:nvPr>
        </p:nvSpPr>
        <p:spPr/>
        <p:txBody>
          <a:bodyPr>
            <a:normAutofit fontScale="90000"/>
          </a:bodyPr>
          <a:lstStyle/>
          <a:p>
            <a:r>
              <a:rPr lang="en-US" altLang="en-US" dirty="0" smtClean="0"/>
              <a:t>Simplified Method Worksheet - TW Tips</a:t>
            </a:r>
          </a:p>
        </p:txBody>
      </p:sp>
      <p:sp>
        <p:nvSpPr>
          <p:cNvPr id="3" name="Content Placeholder 2"/>
          <p:cNvSpPr>
            <a:spLocks noGrp="1"/>
          </p:cNvSpPr>
          <p:nvPr>
            <p:ph idx="1"/>
          </p:nvPr>
        </p:nvSpPr>
        <p:spPr/>
        <p:txBody>
          <a:bodyPr>
            <a:normAutofit fontScale="92500"/>
          </a:bodyPr>
          <a:lstStyle/>
          <a:p>
            <a:r>
              <a:rPr lang="en-US" dirty="0" smtClean="0"/>
              <a:t>Line 1 - Enter cost basis in plan when payouts started </a:t>
            </a:r>
          </a:p>
          <a:p>
            <a:pPr lvl="1"/>
            <a:r>
              <a:rPr lang="en-US" dirty="0" smtClean="0"/>
              <a:t>From 1099-R Box 9b</a:t>
            </a:r>
          </a:p>
          <a:p>
            <a:pPr lvl="1"/>
            <a:r>
              <a:rPr lang="en-US" dirty="0" smtClean="0"/>
              <a:t>Check age of primary recipient at starting date of payouts (NOT current age)</a:t>
            </a:r>
          </a:p>
          <a:p>
            <a:pPr lvl="1"/>
            <a:r>
              <a:rPr lang="en-US" dirty="0" smtClean="0"/>
              <a:t>Check appropriate box based on payout starting date</a:t>
            </a:r>
          </a:p>
          <a:p>
            <a:pPr lvl="2"/>
            <a:r>
              <a:rPr lang="en-US" dirty="0" smtClean="0"/>
              <a:t>If joint &amp; survivor annuity, enter combined age of both people at starting date of payouts (NOT current ages)</a:t>
            </a:r>
          </a:p>
          <a:p>
            <a:r>
              <a:rPr lang="en-US" dirty="0" smtClean="0"/>
              <a:t>Line 4 – Enter # of months for which payments were received in current year</a:t>
            </a:r>
          </a:p>
          <a:p>
            <a:endParaRPr lang="en-US" dirty="0" smtClean="0"/>
          </a:p>
          <a:p>
            <a:pPr lvl="1"/>
            <a:endParaRPr lang="en-US" dirty="0" smtClean="0"/>
          </a:p>
          <a:p>
            <a:endParaRPr lang="en-US" dirty="0" smtClean="0"/>
          </a:p>
          <a:p>
            <a:endParaRPr lang="en-US" dirty="0" smtClean="0"/>
          </a:p>
          <a:p>
            <a:endParaRPr lang="en-US" dirty="0" smtClean="0"/>
          </a:p>
          <a:p>
            <a:endParaRPr lang="en-US" dirty="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29</a:t>
            </a:fld>
            <a:endParaRPr lang="en-US"/>
          </a:p>
        </p:txBody>
      </p:sp>
    </p:spTree>
    <p:extLst>
      <p:ext uri="{BB962C8B-B14F-4D97-AF65-F5344CB8AC3E}">
        <p14:creationId xmlns:p14="http://schemas.microsoft.com/office/powerpoint/2010/main" val="32486024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ltLang="en-US" dirty="0" smtClean="0"/>
              <a:t>Retirement Income Definitions</a:t>
            </a:r>
          </a:p>
        </p:txBody>
      </p:sp>
      <p:sp>
        <p:nvSpPr>
          <p:cNvPr id="471043" name="Rectangle 3"/>
          <p:cNvSpPr>
            <a:spLocks noGrp="1" noChangeArrowheads="1"/>
          </p:cNvSpPr>
          <p:nvPr>
            <p:ph idx="1"/>
          </p:nvPr>
        </p:nvSpPr>
        <p:spPr/>
        <p:txBody>
          <a:bodyPr>
            <a:normAutofit fontScale="92500" lnSpcReduction="10000"/>
          </a:bodyPr>
          <a:lstStyle/>
          <a:p>
            <a:pPr>
              <a:lnSpc>
                <a:spcPct val="80000"/>
              </a:lnSpc>
            </a:pPr>
            <a:r>
              <a:rPr lang="en-US" altLang="en-US" sz="2800" u="sng" dirty="0" smtClean="0"/>
              <a:t>Pension</a:t>
            </a:r>
            <a:r>
              <a:rPr lang="en-US" altLang="en-US" sz="2800" dirty="0" smtClean="0"/>
              <a:t> (including 457 plans):  </a:t>
            </a:r>
          </a:p>
          <a:p>
            <a:pPr lvl="1">
              <a:lnSpc>
                <a:spcPct val="80000"/>
              </a:lnSpc>
            </a:pPr>
            <a:r>
              <a:rPr lang="en-US" altLang="en-US" sz="2400" dirty="0" smtClean="0"/>
              <a:t>Periodic payments made to employee (or survivor) after retirement from work </a:t>
            </a:r>
          </a:p>
          <a:p>
            <a:pPr>
              <a:lnSpc>
                <a:spcPct val="80000"/>
              </a:lnSpc>
            </a:pPr>
            <a:r>
              <a:rPr lang="en-US" altLang="en-US" sz="2800" u="sng" dirty="0" smtClean="0"/>
              <a:t>Annuity:</a:t>
            </a:r>
            <a:r>
              <a:rPr lang="en-US" altLang="en-US" sz="2800" dirty="0" smtClean="0"/>
              <a:t>  </a:t>
            </a:r>
          </a:p>
          <a:p>
            <a:pPr lvl="1">
              <a:lnSpc>
                <a:spcPct val="80000"/>
              </a:lnSpc>
            </a:pPr>
            <a:r>
              <a:rPr lang="en-US" altLang="en-US" sz="2400" dirty="0" smtClean="0"/>
              <a:t>Payments received by taxpayer under contract from insurance company, trust company or individual</a:t>
            </a:r>
          </a:p>
          <a:p>
            <a:pPr>
              <a:lnSpc>
                <a:spcPct val="80000"/>
              </a:lnSpc>
            </a:pPr>
            <a:r>
              <a:rPr lang="en-US" altLang="en-US" sz="2800" u="sng" dirty="0" smtClean="0"/>
              <a:t>IRA </a:t>
            </a:r>
            <a:r>
              <a:rPr lang="en-US" altLang="en-US" sz="2800" dirty="0" smtClean="0"/>
              <a:t>(Individual Retirement Account):  </a:t>
            </a:r>
          </a:p>
          <a:p>
            <a:pPr lvl="1">
              <a:lnSpc>
                <a:spcPct val="80000"/>
              </a:lnSpc>
            </a:pPr>
            <a:r>
              <a:rPr lang="en-US" altLang="en-US" sz="2400" dirty="0" smtClean="0"/>
              <a:t>Self-managed personal tax-deferred savings plan</a:t>
            </a:r>
            <a:endParaRPr lang="en-US" altLang="en-US" sz="2000" dirty="0" smtClean="0">
              <a:solidFill>
                <a:schemeClr val="accent2"/>
              </a:solidFill>
            </a:endParaRPr>
          </a:p>
          <a:p>
            <a:pPr>
              <a:lnSpc>
                <a:spcPct val="80000"/>
              </a:lnSpc>
            </a:pPr>
            <a:r>
              <a:rPr lang="en-US" altLang="en-US" sz="2800" u="sng" dirty="0" smtClean="0"/>
              <a:t>401k</a:t>
            </a:r>
            <a:r>
              <a:rPr lang="en-US" altLang="en-US" sz="2800" dirty="0" smtClean="0"/>
              <a:t>: </a:t>
            </a:r>
          </a:p>
          <a:p>
            <a:pPr lvl="1">
              <a:lnSpc>
                <a:spcPct val="80000"/>
              </a:lnSpc>
            </a:pPr>
            <a:r>
              <a:rPr lang="en-US" altLang="en-US" sz="2400" dirty="0" smtClean="0"/>
              <a:t>Employer sponsored &amp; managed tax-deferred retirement savings plan (Wages are still subject to SS &amp; Medicare Taxes)</a:t>
            </a:r>
          </a:p>
          <a:p>
            <a:pPr>
              <a:lnSpc>
                <a:spcPct val="80000"/>
              </a:lnSpc>
            </a:pPr>
            <a:r>
              <a:rPr lang="en-US" altLang="en-US" sz="2800" u="sng" dirty="0" smtClean="0"/>
              <a:t>403b</a:t>
            </a:r>
            <a:r>
              <a:rPr lang="en-US" altLang="en-US" sz="2800" dirty="0" smtClean="0"/>
              <a:t>: </a:t>
            </a:r>
          </a:p>
          <a:p>
            <a:pPr lvl="1">
              <a:lnSpc>
                <a:spcPct val="80000"/>
              </a:lnSpc>
            </a:pPr>
            <a:r>
              <a:rPr lang="en-US" altLang="en-US" sz="2400" dirty="0" smtClean="0"/>
              <a:t>Retirement savings plan for public education, some non-profit, cooperative hospital service organizations, and self-employed ministers</a:t>
            </a:r>
            <a:endParaRPr lang="en-US" altLang="en-US" sz="2400" u="sng" dirty="0" smtClean="0"/>
          </a:p>
          <a:p>
            <a:pPr>
              <a:lnSpc>
                <a:spcPct val="80000"/>
              </a:lnSpc>
            </a:pPr>
            <a:endParaRPr lang="en-US" altLang="en-US" sz="2800"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a:p>
        </p:txBody>
      </p:sp>
    </p:spTree>
    <p:extLst>
      <p:ext uri="{BB962C8B-B14F-4D97-AF65-F5344CB8AC3E}">
        <p14:creationId xmlns:p14="http://schemas.microsoft.com/office/powerpoint/2010/main" val="364438043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itle 1"/>
          <p:cNvSpPr>
            <a:spLocks noGrp="1"/>
          </p:cNvSpPr>
          <p:nvPr>
            <p:ph type="title"/>
          </p:nvPr>
        </p:nvSpPr>
        <p:spPr/>
        <p:txBody>
          <a:bodyPr>
            <a:normAutofit fontScale="90000"/>
          </a:bodyPr>
          <a:lstStyle/>
          <a:p>
            <a:r>
              <a:rPr lang="en-US" altLang="en-US" dirty="0" smtClean="0"/>
              <a:t>Simplified Method Worksheet - TW Tips</a:t>
            </a:r>
          </a:p>
        </p:txBody>
      </p:sp>
      <p:sp>
        <p:nvSpPr>
          <p:cNvPr id="3" name="Content Placeholder 2"/>
          <p:cNvSpPr>
            <a:spLocks noGrp="1"/>
          </p:cNvSpPr>
          <p:nvPr>
            <p:ph idx="1"/>
          </p:nvPr>
        </p:nvSpPr>
        <p:spPr/>
        <p:txBody>
          <a:bodyPr>
            <a:normAutofit fontScale="85000" lnSpcReduction="20000"/>
          </a:bodyPr>
          <a:lstStyle/>
          <a:p>
            <a:r>
              <a:rPr lang="en-US" dirty="0" smtClean="0"/>
              <a:t>Line 5 – Enter amount received tax free in prior years </a:t>
            </a:r>
          </a:p>
          <a:p>
            <a:pPr lvl="1"/>
            <a:r>
              <a:rPr lang="en-US" dirty="0" smtClean="0"/>
              <a:t>From last year’s return or taxpayer</a:t>
            </a:r>
          </a:p>
          <a:p>
            <a:r>
              <a:rPr lang="en-US" dirty="0" smtClean="0"/>
              <a:t>Line 6 - TW calculates how much of distribution amount can be excluded from income</a:t>
            </a:r>
          </a:p>
          <a:p>
            <a:r>
              <a:rPr lang="en-US" dirty="0" smtClean="0"/>
              <a:t>Line 7 – TW calculates remaining cost in pension or annuity for future years’ calculations </a:t>
            </a:r>
          </a:p>
          <a:p>
            <a:pPr lvl="1"/>
            <a:r>
              <a:rPr lang="en-US" dirty="0" smtClean="0"/>
              <a:t>Amount of employee contributions still not recovered tax free </a:t>
            </a:r>
          </a:p>
          <a:p>
            <a:pPr lvl="1"/>
            <a:r>
              <a:rPr lang="en-US" dirty="0" smtClean="0"/>
              <a:t>Once remaining cost reaches 0, all distributions are taxable (for pension pay-outs starting in 1986 or later) </a:t>
            </a:r>
          </a:p>
          <a:p>
            <a:r>
              <a:rPr lang="en-US" dirty="0" smtClean="0"/>
              <a:t>TW will calculate how much of total distribution is still taxable &amp; populate on 1040 Line 16b </a:t>
            </a:r>
          </a:p>
          <a:p>
            <a:pPr lvl="1"/>
            <a:r>
              <a:rPr lang="en-US" dirty="0" smtClean="0"/>
              <a:t>Box 1 of 1099-R minus Line 6 of Simplified Worksheet</a:t>
            </a:r>
          </a:p>
          <a:p>
            <a:endParaRPr lang="en-US" dirty="0" smtClean="0"/>
          </a:p>
          <a:p>
            <a:endParaRPr lang="en-US" dirty="0" smtClean="0"/>
          </a:p>
          <a:p>
            <a:endParaRPr lang="en-US" dirty="0" smtClean="0"/>
          </a:p>
          <a:p>
            <a:endParaRPr lang="en-US" dirty="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30</a:t>
            </a:fld>
            <a:endParaRPr lang="en-US"/>
          </a:p>
        </p:txBody>
      </p:sp>
    </p:spTree>
    <p:extLst>
      <p:ext uri="{BB962C8B-B14F-4D97-AF65-F5344CB8AC3E}">
        <p14:creationId xmlns:p14="http://schemas.microsoft.com/office/powerpoint/2010/main" val="20141478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Title 1"/>
          <p:cNvSpPr>
            <a:spLocks noGrp="1"/>
          </p:cNvSpPr>
          <p:nvPr>
            <p:ph type="title"/>
          </p:nvPr>
        </p:nvSpPr>
        <p:spPr>
          <a:xfrm>
            <a:off x="609600" y="277813"/>
            <a:ext cx="8305800" cy="1143000"/>
          </a:xfrm>
        </p:spPr>
        <p:txBody>
          <a:bodyPr>
            <a:normAutofit fontScale="90000"/>
          </a:bodyPr>
          <a:lstStyle/>
          <a:p>
            <a:r>
              <a:rPr lang="en-US" altLang="en-US" sz="3600" dirty="0" smtClean="0"/>
              <a:t>1099R Screen</a:t>
            </a:r>
            <a:br>
              <a:rPr lang="en-US" altLang="en-US" sz="3600" dirty="0" smtClean="0"/>
            </a:br>
            <a:r>
              <a:rPr lang="en-US" altLang="en-US" sz="3600" dirty="0" smtClean="0"/>
              <a:t>1099 Distributions – Exclusion Worksheet</a:t>
            </a:r>
          </a:p>
        </p:txBody>
      </p:sp>
      <p:sp>
        <p:nvSpPr>
          <p:cNvPr id="3" name="Content Placeholder 2"/>
          <p:cNvSpPr>
            <a:spLocks noGrp="1"/>
          </p:cNvSpPr>
          <p:nvPr>
            <p:ph idx="1"/>
          </p:nvPr>
        </p:nvSpPr>
        <p:spPr>
          <a:xfrm>
            <a:off x="609600" y="1524000"/>
            <a:ext cx="8077200" cy="4800600"/>
          </a:xfrm>
        </p:spPr>
        <p:txBody>
          <a:bodyPr>
            <a:normAutofit fontScale="92500"/>
          </a:bodyPr>
          <a:lstStyle/>
          <a:p>
            <a:pPr>
              <a:defRPr/>
            </a:pPr>
            <a:r>
              <a:rPr lang="en-US" sz="2800" dirty="0" smtClean="0"/>
              <a:t>Types of  distributions of retirement income may be excluded from taxable income</a:t>
            </a:r>
          </a:p>
          <a:p>
            <a:pPr lvl="1">
              <a:defRPr/>
            </a:pPr>
            <a:r>
              <a:rPr lang="en-US" sz="2500" dirty="0" smtClean="0"/>
              <a:t>Rollovers  (Line 1)</a:t>
            </a:r>
          </a:p>
          <a:p>
            <a:pPr lvl="1">
              <a:defRPr/>
            </a:pPr>
            <a:r>
              <a:rPr lang="en-US" sz="2500" dirty="0" smtClean="0"/>
              <a:t>Public safety officer accident/health/long-term care insurance premiums (Line 4)</a:t>
            </a:r>
          </a:p>
          <a:p>
            <a:pPr lvl="1">
              <a:defRPr/>
            </a:pPr>
            <a:r>
              <a:rPr lang="en-US" sz="2500" dirty="0" smtClean="0"/>
              <a:t>Tax-free exchanges (Line 5)</a:t>
            </a:r>
          </a:p>
          <a:p>
            <a:pPr lvl="2">
              <a:defRPr/>
            </a:pPr>
            <a:r>
              <a:rPr lang="en-US" dirty="0" smtClean="0"/>
              <a:t>E.g. – Return of contributions paid into an annuity</a:t>
            </a:r>
          </a:p>
          <a:p>
            <a:pPr>
              <a:defRPr/>
            </a:pPr>
            <a:r>
              <a:rPr lang="en-US" sz="2800" dirty="0" smtClean="0"/>
              <a:t>Exclusion worksheet also used for other special cases </a:t>
            </a:r>
          </a:p>
          <a:p>
            <a:pPr lvl="1">
              <a:defRPr/>
            </a:pPr>
            <a:r>
              <a:rPr lang="en-US" sz="2500" dirty="0" smtClean="0"/>
              <a:t>Distributions from IRAs when nondeductible contributions were made</a:t>
            </a:r>
          </a:p>
          <a:p>
            <a:pPr lvl="1">
              <a:defRPr/>
            </a:pPr>
            <a:r>
              <a:rPr lang="en-US" sz="2500" dirty="0" smtClean="0"/>
              <a:t>Conversion from a traditional IRA to a Roth IRA</a:t>
            </a:r>
          </a:p>
          <a:p>
            <a:pPr marL="0" indent="0">
              <a:spcBef>
                <a:spcPct val="30000"/>
              </a:spcBef>
              <a:buClrTx/>
              <a:buSzTx/>
              <a:buFont typeface="Wingdings" panose="05000000000000000000" pitchFamily="2" charset="2"/>
              <a:buNone/>
              <a:defRPr/>
            </a:pPr>
            <a:endParaRPr lang="en-US" sz="2800" dirty="0"/>
          </a:p>
          <a:p>
            <a:pPr marL="0" indent="0">
              <a:spcBef>
                <a:spcPct val="30000"/>
              </a:spcBef>
              <a:buClrTx/>
              <a:buSzTx/>
              <a:buFont typeface="Wingdings" panose="05000000000000000000" pitchFamily="2" charset="2"/>
              <a:buNone/>
              <a:defRPr/>
            </a:pPr>
            <a:endParaRPr lang="en-US" sz="2800" dirty="0"/>
          </a:p>
          <a:p>
            <a:pPr marL="0" indent="0">
              <a:spcBef>
                <a:spcPct val="30000"/>
              </a:spcBef>
              <a:buClrTx/>
              <a:buSzTx/>
              <a:buFont typeface="Wingdings" panose="05000000000000000000" pitchFamily="2" charset="2"/>
              <a:buNone/>
              <a:defRPr/>
            </a:pPr>
            <a:endParaRPr lang="en-US" sz="2800" dirty="0"/>
          </a:p>
          <a:p>
            <a:pPr>
              <a:defRPr/>
            </a:pPr>
            <a:endParaRPr lang="en-US" sz="28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31</a:t>
            </a:fld>
            <a:endParaRPr lang="en-US"/>
          </a:p>
        </p:txBody>
      </p:sp>
    </p:spTree>
    <p:extLst>
      <p:ext uri="{BB962C8B-B14F-4D97-AF65-F5344CB8AC3E}">
        <p14:creationId xmlns:p14="http://schemas.microsoft.com/office/powerpoint/2010/main" val="12088000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p:txBody>
          <a:bodyPr/>
          <a:lstStyle/>
          <a:p>
            <a:r>
              <a:rPr lang="en-US" altLang="en-US" smtClean="0"/>
              <a:t>Rollovers</a:t>
            </a:r>
          </a:p>
        </p:txBody>
      </p:sp>
      <p:sp>
        <p:nvSpPr>
          <p:cNvPr id="3" name="Content Placeholder 2"/>
          <p:cNvSpPr>
            <a:spLocks noGrp="1"/>
          </p:cNvSpPr>
          <p:nvPr>
            <p:ph idx="1"/>
          </p:nvPr>
        </p:nvSpPr>
        <p:spPr/>
        <p:txBody>
          <a:bodyPr>
            <a:normAutofit fontScale="85000" lnSpcReduction="10000"/>
          </a:bodyPr>
          <a:lstStyle/>
          <a:p>
            <a:r>
              <a:rPr lang="en-US" dirty="0" smtClean="0"/>
              <a:t>Money transferred from one tax-deferred account into another (e.g. – 401k to IRA or IRA to another IRA)</a:t>
            </a:r>
          </a:p>
          <a:p>
            <a:r>
              <a:rPr lang="en-US" dirty="0" smtClean="0"/>
              <a:t>Entries on tax documents and treatment in TW depend upon circumstances of transfer</a:t>
            </a:r>
          </a:p>
          <a:p>
            <a:r>
              <a:rPr lang="en-US" dirty="0" smtClean="0"/>
              <a:t>Counselor needs to fully understand what occurred</a:t>
            </a:r>
          </a:p>
          <a:p>
            <a:r>
              <a:rPr lang="en-US" dirty="0" smtClean="0"/>
              <a:t>Three common scenarios</a:t>
            </a:r>
          </a:p>
          <a:p>
            <a:pPr lvl="1"/>
            <a:r>
              <a:rPr lang="en-US" dirty="0" smtClean="0"/>
              <a:t>Direct IRA trustee-to-trustee transfer </a:t>
            </a:r>
          </a:p>
          <a:p>
            <a:pPr lvl="1"/>
            <a:r>
              <a:rPr lang="en-US" dirty="0" smtClean="0"/>
              <a:t>Direct rollover from a qualified retirement plan (Taxpayer does not receive money)</a:t>
            </a:r>
          </a:p>
          <a:p>
            <a:pPr lvl="1"/>
            <a:r>
              <a:rPr lang="en-US" dirty="0" smtClean="0"/>
              <a:t>60-day indirect rollover (Taxpayer receives money)</a:t>
            </a:r>
          </a:p>
          <a:p>
            <a:endParaRPr lang="en-US" dirty="0" smtClean="0"/>
          </a:p>
          <a:p>
            <a:endParaRPr lang="en-US" dirty="0" smtClean="0"/>
          </a:p>
          <a:p>
            <a:endParaRPr lang="en-US" dirty="0" smtClean="0"/>
          </a:p>
          <a:p>
            <a:endParaRPr lang="en-US"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32</a:t>
            </a:fld>
            <a:endParaRPr lang="en-US"/>
          </a:p>
        </p:txBody>
      </p:sp>
    </p:spTree>
    <p:extLst>
      <p:ext uri="{BB962C8B-B14F-4D97-AF65-F5344CB8AC3E}">
        <p14:creationId xmlns:p14="http://schemas.microsoft.com/office/powerpoint/2010/main" val="172028858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Title 1"/>
          <p:cNvSpPr>
            <a:spLocks noGrp="1"/>
          </p:cNvSpPr>
          <p:nvPr>
            <p:ph type="title"/>
          </p:nvPr>
        </p:nvSpPr>
        <p:spPr/>
        <p:txBody>
          <a:bodyPr>
            <a:normAutofit fontScale="90000"/>
          </a:bodyPr>
          <a:lstStyle/>
          <a:p>
            <a:r>
              <a:rPr lang="en-US" altLang="en-US" smtClean="0"/>
              <a:t>Direct IRA Trustee-to-Trustee Transfer</a:t>
            </a:r>
          </a:p>
        </p:txBody>
      </p:sp>
      <p:sp>
        <p:nvSpPr>
          <p:cNvPr id="524291" name="Content Placeholder 2"/>
          <p:cNvSpPr>
            <a:spLocks noGrp="1"/>
          </p:cNvSpPr>
          <p:nvPr>
            <p:ph idx="1"/>
          </p:nvPr>
        </p:nvSpPr>
        <p:spPr/>
        <p:txBody>
          <a:bodyPr>
            <a:normAutofit fontScale="85000" lnSpcReduction="20000"/>
          </a:bodyPr>
          <a:lstStyle/>
          <a:p>
            <a:r>
              <a:rPr lang="en-US" altLang="en-US" dirty="0" smtClean="0"/>
              <a:t>Transfer of assets from IRA under one trustee to IRA under a different trustee without taxpayer ever taking control of money</a:t>
            </a:r>
          </a:p>
          <a:p>
            <a:pPr lvl="1"/>
            <a:r>
              <a:rPr lang="en-US" altLang="en-US" dirty="0" smtClean="0"/>
              <a:t>No limit on how many can be done in one year</a:t>
            </a:r>
          </a:p>
          <a:p>
            <a:r>
              <a:rPr lang="en-US" altLang="en-US" dirty="0" smtClean="0"/>
              <a:t>Can be done electronically (receiving trustee requests from original trustee) or distribution check can be issued in name of receiving trustee (not in taxpayer’s name)</a:t>
            </a:r>
          </a:p>
          <a:p>
            <a:r>
              <a:rPr lang="en-US" altLang="en-US" dirty="0" smtClean="0"/>
              <a:t>Not reported on 1099-R</a:t>
            </a:r>
          </a:p>
          <a:p>
            <a:r>
              <a:rPr lang="en-US" altLang="en-US" dirty="0" smtClean="0"/>
              <a:t>Not a taxable event; nothing in TW</a:t>
            </a:r>
          </a:p>
          <a:p>
            <a:r>
              <a:rPr lang="en-US" altLang="en-US" dirty="0" smtClean="0"/>
              <a:t>Receiving trustee does not issue a Form 5498 to show how much was received</a:t>
            </a: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33</a:t>
            </a:fld>
            <a:endParaRPr lang="en-US"/>
          </a:p>
        </p:txBody>
      </p:sp>
    </p:spTree>
    <p:extLst>
      <p:ext uri="{BB962C8B-B14F-4D97-AF65-F5344CB8AC3E}">
        <p14:creationId xmlns:p14="http://schemas.microsoft.com/office/powerpoint/2010/main" val="603138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lstStyle/>
          <a:p>
            <a:r>
              <a:rPr lang="en-US" altLang="en-US" sz="3400" dirty="0" smtClean="0"/>
              <a:t>Direct Rollover from a Qualified Retirement Plan (TP Does </a:t>
            </a:r>
            <a:r>
              <a:rPr lang="en-US" altLang="en-US" sz="3400" dirty="0"/>
              <a:t>N</a:t>
            </a:r>
            <a:r>
              <a:rPr lang="en-US" altLang="en-US" sz="3400" dirty="0" smtClean="0"/>
              <a:t>ot </a:t>
            </a:r>
            <a:r>
              <a:rPr lang="en-US" altLang="en-US" sz="3400" dirty="0"/>
              <a:t>R</a:t>
            </a:r>
            <a:r>
              <a:rPr lang="en-US" altLang="en-US" sz="3400" dirty="0" smtClean="0"/>
              <a:t>eceive </a:t>
            </a:r>
            <a:r>
              <a:rPr lang="en-US" altLang="en-US" sz="3400" dirty="0"/>
              <a:t>M</a:t>
            </a:r>
            <a:r>
              <a:rPr lang="en-US" altLang="en-US" sz="3400" dirty="0" smtClean="0"/>
              <a:t>oney)</a:t>
            </a:r>
          </a:p>
        </p:txBody>
      </p:sp>
      <p:sp>
        <p:nvSpPr>
          <p:cNvPr id="526339" name="Content Placeholder 2"/>
          <p:cNvSpPr>
            <a:spLocks noGrp="1"/>
          </p:cNvSpPr>
          <p:nvPr>
            <p:ph idx="1"/>
          </p:nvPr>
        </p:nvSpPr>
        <p:spPr/>
        <p:txBody>
          <a:bodyPr>
            <a:normAutofit lnSpcReduction="10000"/>
          </a:bodyPr>
          <a:lstStyle/>
          <a:p>
            <a:r>
              <a:rPr lang="en-US" altLang="en-US" sz="2800" dirty="0" smtClean="0"/>
              <a:t>Transfer of assets from a qualified retirement plan (e.g. – 401k) into an IRA (or another qualified retirement plan) -  TP does not receive money</a:t>
            </a:r>
          </a:p>
          <a:p>
            <a:r>
              <a:rPr lang="en-US" altLang="en-US" sz="2800" dirty="0" smtClean="0"/>
              <a:t>Reported on 1099-R with Code G in Box 7</a:t>
            </a:r>
          </a:p>
          <a:p>
            <a:pPr lvl="1"/>
            <a:r>
              <a:rPr lang="en-US" altLang="en-US" sz="2400" dirty="0" smtClean="0"/>
              <a:t>Enter 1099-R in TW as normal</a:t>
            </a:r>
          </a:p>
          <a:p>
            <a:pPr lvl="1"/>
            <a:r>
              <a:rPr lang="en-US" altLang="en-US" sz="2400" dirty="0" smtClean="0"/>
              <a:t>TW will automatically exclude amount from taxable income based on code G in Box 7</a:t>
            </a:r>
          </a:p>
          <a:p>
            <a:r>
              <a:rPr lang="en-US" altLang="en-US" sz="2800" dirty="0" smtClean="0"/>
              <a:t>Form 5498 may be issued by receiving plan with amount received in Box 2</a:t>
            </a:r>
          </a:p>
          <a:p>
            <a:pPr lvl="1"/>
            <a:r>
              <a:rPr lang="en-US" altLang="en-US" sz="2400" dirty="0" smtClean="0"/>
              <a:t>Do nothing with Form 5498 in TW</a:t>
            </a:r>
          </a:p>
          <a:p>
            <a:pPr>
              <a:buFont typeface="Wingdings" panose="05000000000000000000" pitchFamily="2" charset="2"/>
              <a:buNone/>
            </a:pPr>
            <a:r>
              <a:rPr lang="en-US" altLang="en-US" sz="2800" dirty="0" smtClean="0"/>
              <a:t> </a:t>
            </a: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34</a:t>
            </a:fld>
            <a:endParaRPr lang="en-US"/>
          </a:p>
        </p:txBody>
      </p:sp>
    </p:spTree>
    <p:extLst>
      <p:ext uri="{BB962C8B-B14F-4D97-AF65-F5344CB8AC3E}">
        <p14:creationId xmlns:p14="http://schemas.microsoft.com/office/powerpoint/2010/main" val="11073677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fontScale="90000"/>
          </a:bodyPr>
          <a:lstStyle/>
          <a:p>
            <a:r>
              <a:rPr lang="en-US" altLang="en-US" dirty="0" smtClean="0"/>
              <a:t>Indirect 60-Day IRA Rollover (TP Receives Money)</a:t>
            </a:r>
            <a:endParaRPr lang="en-US" altLang="en-US" sz="3200" dirty="0" smtClean="0"/>
          </a:p>
        </p:txBody>
      </p:sp>
      <p:sp>
        <p:nvSpPr>
          <p:cNvPr id="528387" name="Content Placeholder 2"/>
          <p:cNvSpPr>
            <a:spLocks noGrp="1"/>
          </p:cNvSpPr>
          <p:nvPr>
            <p:ph idx="1"/>
          </p:nvPr>
        </p:nvSpPr>
        <p:spPr>
          <a:xfrm>
            <a:off x="609600" y="1524000"/>
            <a:ext cx="8077200" cy="4800600"/>
          </a:xfrm>
        </p:spPr>
        <p:txBody>
          <a:bodyPr>
            <a:normAutofit fontScale="70000" lnSpcReduction="20000"/>
          </a:bodyPr>
          <a:lstStyle/>
          <a:p>
            <a:r>
              <a:rPr lang="en-US" altLang="en-US" sz="3400" dirty="0" smtClean="0"/>
              <a:t>Assets in IRA (or other qualified retirement plan) are liquidated, check made out to taxpayer, funds are re-deposited with another trustee </a:t>
            </a:r>
          </a:p>
          <a:p>
            <a:r>
              <a:rPr lang="en-US" altLang="en-US" sz="3400" dirty="0" smtClean="0"/>
              <a:t>Original trustee reports distribution on 1099-R with code 7 in Box 7 (regular distribution)</a:t>
            </a:r>
          </a:p>
          <a:p>
            <a:pPr lvl="1"/>
            <a:r>
              <a:rPr lang="en-US" altLang="en-US" dirty="0" smtClean="0"/>
              <a:t>Enter 1099-R in TW as normal</a:t>
            </a:r>
          </a:p>
          <a:p>
            <a:r>
              <a:rPr lang="en-US" altLang="en-US" sz="3400" dirty="0" smtClean="0"/>
              <a:t>If re-deposited in another IRA within 60 days, considered non-taxable</a:t>
            </a:r>
          </a:p>
          <a:p>
            <a:pPr lvl="1"/>
            <a:r>
              <a:rPr lang="en-US" altLang="en-US" dirty="0" smtClean="0"/>
              <a:t>However, cannot rollover money from either “from” or “to” IRA to any other IRA for 12 months</a:t>
            </a:r>
          </a:p>
          <a:p>
            <a:r>
              <a:rPr lang="en-US" altLang="en-US" sz="3400" dirty="0" smtClean="0"/>
              <a:t>Manually tell TW to exclude from taxable income on Line 1 of Exclusion Worksheet on 1099R screen</a:t>
            </a:r>
          </a:p>
          <a:p>
            <a:pPr lvl="1"/>
            <a:r>
              <a:rPr lang="en-US" altLang="en-US" sz="2600" dirty="0" smtClean="0"/>
              <a:t>TW transfers gross distribution &amp; taxable amount to 1040 Lines 15a/b</a:t>
            </a:r>
          </a:p>
          <a:p>
            <a:pPr lvl="1"/>
            <a:r>
              <a:rPr lang="en-US" altLang="en-US" sz="2600" dirty="0" smtClean="0"/>
              <a:t>TW checks rollover box on 1040 Line 15b</a:t>
            </a:r>
          </a:p>
          <a:p>
            <a:pPr lvl="1"/>
            <a:r>
              <a:rPr lang="en-US" altLang="en-US" sz="2600" dirty="0" smtClean="0"/>
              <a:t>Link to rollover explanation page to describe circumstances of rollover</a:t>
            </a:r>
            <a:endParaRPr lang="en-US" altLang="en-US" sz="2400"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35</a:t>
            </a:fld>
            <a:endParaRPr lang="en-US"/>
          </a:p>
        </p:txBody>
      </p:sp>
    </p:spTree>
    <p:extLst>
      <p:ext uri="{BB962C8B-B14F-4D97-AF65-F5344CB8AC3E}">
        <p14:creationId xmlns:p14="http://schemas.microsoft.com/office/powerpoint/2010/main" val="264796405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71500" y="1600200"/>
            <a:ext cx="8001000" cy="4343400"/>
          </a:xfrm>
          <a:prstGeom prst="rect">
            <a:avLst/>
          </a:prstGeom>
          <a:noFill/>
          <a:ln w="9525">
            <a:noFill/>
            <a:miter lim="800000"/>
            <a:headEnd/>
            <a:tailEnd/>
          </a:ln>
        </p:spPr>
      </p:pic>
      <p:sp>
        <p:nvSpPr>
          <p:cNvPr id="530435" name="Title 1"/>
          <p:cNvSpPr>
            <a:spLocks noGrp="1"/>
          </p:cNvSpPr>
          <p:nvPr>
            <p:ph type="title"/>
          </p:nvPr>
        </p:nvSpPr>
        <p:spPr>
          <a:xfrm>
            <a:off x="685800" y="277813"/>
            <a:ext cx="8001000" cy="1143000"/>
          </a:xfrm>
        </p:spPr>
        <p:txBody>
          <a:bodyPr>
            <a:normAutofit fontScale="90000"/>
          </a:bodyPr>
          <a:lstStyle/>
          <a:p>
            <a:r>
              <a:rPr lang="en-US" altLang="en-US" dirty="0" smtClean="0"/>
              <a:t>TW – 1099-R Rollover on Exclusion Worksheet (if TP Receives Money)</a:t>
            </a:r>
          </a:p>
        </p:txBody>
      </p:sp>
      <p:sp>
        <p:nvSpPr>
          <p:cNvPr id="530439" name="Oval 5"/>
          <p:cNvSpPr>
            <a:spLocks noChangeArrowheads="1"/>
          </p:cNvSpPr>
          <p:nvPr/>
        </p:nvSpPr>
        <p:spPr bwMode="auto">
          <a:xfrm>
            <a:off x="7696200" y="1981200"/>
            <a:ext cx="914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9" name="TextBox 8"/>
          <p:cNvSpPr txBox="1"/>
          <p:nvPr/>
        </p:nvSpPr>
        <p:spPr>
          <a:xfrm>
            <a:off x="4724400" y="1981200"/>
            <a:ext cx="230028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cs typeface="Arial" charset="0"/>
              </a:rPr>
              <a:t>Amount rolled over</a:t>
            </a:r>
          </a:p>
        </p:txBody>
      </p:sp>
      <p:pic>
        <p:nvPicPr>
          <p:cNvPr id="12" name="Picture 11"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11" name="Straight Arrow Connector 10"/>
          <p:cNvCxnSpPr>
            <a:stCxn id="9" idx="3"/>
            <a:endCxn id="530439" idx="2"/>
          </p:cNvCxnSpPr>
          <p:nvPr/>
        </p:nvCxnSpPr>
        <p:spPr bwMode="auto">
          <a:xfrm>
            <a:off x="7024688" y="2166144"/>
            <a:ext cx="671512" cy="81756"/>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a:p>
        </p:txBody>
      </p:sp>
    </p:spTree>
    <p:extLst>
      <p:ext uri="{BB962C8B-B14F-4D97-AF65-F5344CB8AC3E}">
        <p14:creationId xmlns:p14="http://schemas.microsoft.com/office/powerpoint/2010/main" val="148782189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09600" y="1600200"/>
            <a:ext cx="8077199" cy="4572000"/>
          </a:xfrm>
          <a:prstGeom prst="rect">
            <a:avLst/>
          </a:prstGeom>
          <a:noFill/>
          <a:ln w="9525">
            <a:noFill/>
            <a:miter lim="800000"/>
            <a:headEnd/>
            <a:tailEnd/>
          </a:ln>
        </p:spPr>
      </p:pic>
      <p:sp>
        <p:nvSpPr>
          <p:cNvPr id="532483" name="Title 1"/>
          <p:cNvSpPr>
            <a:spLocks noGrp="1"/>
          </p:cNvSpPr>
          <p:nvPr>
            <p:ph type="title"/>
          </p:nvPr>
        </p:nvSpPr>
        <p:spPr>
          <a:xfrm>
            <a:off x="685800" y="277813"/>
            <a:ext cx="8001000" cy="1143000"/>
          </a:xfrm>
        </p:spPr>
        <p:txBody>
          <a:bodyPr>
            <a:normAutofit fontScale="90000"/>
          </a:bodyPr>
          <a:lstStyle/>
          <a:p>
            <a:r>
              <a:rPr lang="en-US" altLang="en-US" smtClean="0"/>
              <a:t>TW-1040 Line 15b-Showing Rollover</a:t>
            </a:r>
          </a:p>
        </p:txBody>
      </p:sp>
      <p:sp>
        <p:nvSpPr>
          <p:cNvPr id="532486" name="Oval 5"/>
          <p:cNvSpPr>
            <a:spLocks noChangeArrowheads="1"/>
          </p:cNvSpPr>
          <p:nvPr/>
        </p:nvSpPr>
        <p:spPr bwMode="auto">
          <a:xfrm>
            <a:off x="5486400" y="3581400"/>
            <a:ext cx="4572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532487" name="Oval 5"/>
          <p:cNvSpPr>
            <a:spLocks noChangeArrowheads="1"/>
          </p:cNvSpPr>
          <p:nvPr/>
        </p:nvSpPr>
        <p:spPr bwMode="auto">
          <a:xfrm>
            <a:off x="7086600" y="3581400"/>
            <a:ext cx="4572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10" name="TextBox 9"/>
          <p:cNvSpPr txBox="1"/>
          <p:nvPr/>
        </p:nvSpPr>
        <p:spPr>
          <a:xfrm>
            <a:off x="2209800" y="2743200"/>
            <a:ext cx="3657600" cy="646113"/>
          </a:xfrm>
          <a:prstGeom prst="rect">
            <a:avLst/>
          </a:prstGeom>
          <a:solidFill>
            <a:schemeClr val="accent5">
              <a:lumMod val="75000"/>
            </a:schemeClr>
          </a:solidFill>
          <a:ln>
            <a:solidFill>
              <a:schemeClr val="tx1"/>
            </a:solidFill>
          </a:ln>
        </p:spPr>
        <p:txBody>
          <a:bodyPr>
            <a:spAutoFit/>
          </a:bodyPr>
          <a:lstStyle/>
          <a:p>
            <a:pPr eaLnBrk="1" hangingPunct="1">
              <a:defRPr/>
            </a:pPr>
            <a:r>
              <a:rPr lang="en-US" b="1" dirty="0">
                <a:latin typeface="Arial" charset="0"/>
              </a:rPr>
              <a:t>TW checks, based on entry on Exclusion Worksheet Line 1</a:t>
            </a:r>
          </a:p>
        </p:txBody>
      </p:sp>
      <p:sp>
        <p:nvSpPr>
          <p:cNvPr id="14" name="TextBox 13"/>
          <p:cNvSpPr txBox="1"/>
          <p:nvPr/>
        </p:nvSpPr>
        <p:spPr>
          <a:xfrm>
            <a:off x="2731389" y="4233698"/>
            <a:ext cx="4562475"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Link to IRA Rollover Explanation screen</a:t>
            </a:r>
          </a:p>
        </p:txBody>
      </p:sp>
      <p:pic>
        <p:nvPicPr>
          <p:cNvPr id="16" name="Picture 1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18" name="Straight Arrow Connector 17"/>
          <p:cNvCxnSpPr>
            <a:endCxn id="532486" idx="1"/>
          </p:cNvCxnSpPr>
          <p:nvPr/>
        </p:nvCxnSpPr>
        <p:spPr bwMode="auto">
          <a:xfrm>
            <a:off x="4343400" y="3429000"/>
            <a:ext cx="1209955" cy="230515"/>
          </a:xfrm>
          <a:prstGeom prst="straightConnector1">
            <a:avLst/>
          </a:prstGeom>
          <a:noFill/>
          <a:ln w="38100" cap="flat" cmpd="sng" algn="ctr">
            <a:solidFill>
              <a:srgbClr val="FF0000"/>
            </a:solidFill>
            <a:prstDash val="solid"/>
            <a:round/>
            <a:headEnd type="none" w="med" len="med"/>
            <a:tailEnd type="triangle"/>
          </a:ln>
          <a:effectLst/>
        </p:spPr>
      </p:cxnSp>
      <p:cxnSp>
        <p:nvCxnSpPr>
          <p:cNvPr id="21" name="Straight Arrow Connector 20"/>
          <p:cNvCxnSpPr>
            <a:endCxn id="532487" idx="3"/>
          </p:cNvCxnSpPr>
          <p:nvPr/>
        </p:nvCxnSpPr>
        <p:spPr bwMode="auto">
          <a:xfrm flipV="1">
            <a:off x="6400800" y="4036685"/>
            <a:ext cx="752755" cy="763915"/>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37</a:t>
            </a:fld>
            <a:endParaRPr lang="en-US"/>
          </a:p>
        </p:txBody>
      </p:sp>
    </p:spTree>
    <p:extLst>
      <p:ext uri="{BB962C8B-B14F-4D97-AF65-F5344CB8AC3E}">
        <p14:creationId xmlns:p14="http://schemas.microsoft.com/office/powerpoint/2010/main" val="263360538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itle 1"/>
          <p:cNvSpPr>
            <a:spLocks noGrp="1"/>
          </p:cNvSpPr>
          <p:nvPr>
            <p:ph type="title"/>
          </p:nvPr>
        </p:nvSpPr>
        <p:spPr>
          <a:xfrm>
            <a:off x="685800" y="277813"/>
            <a:ext cx="8001000" cy="1143000"/>
          </a:xfrm>
        </p:spPr>
        <p:txBody>
          <a:bodyPr>
            <a:normAutofit fontScale="90000"/>
          </a:bodyPr>
          <a:lstStyle/>
          <a:p>
            <a:r>
              <a:rPr lang="en-US" altLang="en-US" smtClean="0"/>
              <a:t>TW-IRA Rollover Explanation Screen</a:t>
            </a:r>
          </a:p>
        </p:txBody>
      </p:sp>
      <p:pic>
        <p:nvPicPr>
          <p:cNvPr id="9" name="Picture 8"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38</a:t>
            </a:fld>
            <a:endParaRPr lang="en-US"/>
          </a:p>
        </p:txBody>
      </p:sp>
      <p:pic>
        <p:nvPicPr>
          <p:cNvPr id="4098" name="Picture 2"/>
          <p:cNvPicPr>
            <a:picLocks noChangeAspect="1" noChangeArrowheads="1"/>
          </p:cNvPicPr>
          <p:nvPr/>
        </p:nvPicPr>
        <p:blipFill>
          <a:blip r:embed="rId4" cstate="print"/>
          <a:srcRect/>
          <a:stretch>
            <a:fillRect/>
          </a:stretch>
        </p:blipFill>
        <p:spPr bwMode="auto">
          <a:xfrm>
            <a:off x="609600" y="1676400"/>
            <a:ext cx="7924800" cy="4114800"/>
          </a:xfrm>
          <a:prstGeom prst="rect">
            <a:avLst/>
          </a:prstGeom>
          <a:noFill/>
          <a:ln w="9525">
            <a:noFill/>
            <a:miter lim="800000"/>
            <a:headEnd/>
            <a:tailEnd/>
          </a:ln>
        </p:spPr>
      </p:pic>
    </p:spTree>
    <p:extLst>
      <p:ext uri="{BB962C8B-B14F-4D97-AF65-F5344CB8AC3E}">
        <p14:creationId xmlns:p14="http://schemas.microsoft.com/office/powerpoint/2010/main" val="176975717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609599" y="1600200"/>
            <a:ext cx="8077201" cy="4267200"/>
          </a:xfrm>
          <a:prstGeom prst="rect">
            <a:avLst/>
          </a:prstGeom>
          <a:noFill/>
          <a:ln w="9525">
            <a:noFill/>
            <a:miter lim="800000"/>
            <a:headEnd/>
            <a:tailEnd/>
          </a:ln>
        </p:spPr>
      </p:pic>
      <p:sp>
        <p:nvSpPr>
          <p:cNvPr id="536579" name="Title 1"/>
          <p:cNvSpPr>
            <a:spLocks noGrp="1"/>
          </p:cNvSpPr>
          <p:nvPr>
            <p:ph type="title"/>
          </p:nvPr>
        </p:nvSpPr>
        <p:spPr>
          <a:xfrm>
            <a:off x="685800" y="277813"/>
            <a:ext cx="8001000" cy="1143000"/>
          </a:xfrm>
        </p:spPr>
        <p:txBody>
          <a:bodyPr>
            <a:normAutofit fontScale="90000"/>
          </a:bodyPr>
          <a:lstStyle/>
          <a:p>
            <a:r>
              <a:rPr lang="en-US" altLang="en-US" smtClean="0"/>
              <a:t>TW-1040 Line 15–Total and Taxable Amounts</a:t>
            </a:r>
          </a:p>
        </p:txBody>
      </p:sp>
      <p:sp>
        <p:nvSpPr>
          <p:cNvPr id="536582" name="Oval 5"/>
          <p:cNvSpPr>
            <a:spLocks noChangeArrowheads="1"/>
          </p:cNvSpPr>
          <p:nvPr/>
        </p:nvSpPr>
        <p:spPr bwMode="auto">
          <a:xfrm>
            <a:off x="6934200" y="304800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536583" name="Oval 5"/>
          <p:cNvSpPr>
            <a:spLocks noChangeArrowheads="1"/>
          </p:cNvSpPr>
          <p:nvPr/>
        </p:nvSpPr>
        <p:spPr bwMode="auto">
          <a:xfrm>
            <a:off x="8077200" y="36576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10" name="TextBox 9"/>
          <p:cNvSpPr txBox="1"/>
          <p:nvPr/>
        </p:nvSpPr>
        <p:spPr>
          <a:xfrm>
            <a:off x="3048000" y="2133600"/>
            <a:ext cx="2514600" cy="369888"/>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Total IRA distribution</a:t>
            </a:r>
          </a:p>
        </p:txBody>
      </p:sp>
      <p:sp>
        <p:nvSpPr>
          <p:cNvPr id="14" name="TextBox 13"/>
          <p:cNvSpPr txBox="1"/>
          <p:nvPr/>
        </p:nvSpPr>
        <p:spPr>
          <a:xfrm>
            <a:off x="2514600" y="4267200"/>
            <a:ext cx="339883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Taxable amount after rollover</a:t>
            </a:r>
          </a:p>
        </p:txBody>
      </p:sp>
      <p:pic>
        <p:nvPicPr>
          <p:cNvPr id="16" name="Picture 1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18" name="Straight Arrow Connector 17"/>
          <p:cNvCxnSpPr>
            <a:endCxn id="536582" idx="2"/>
          </p:cNvCxnSpPr>
          <p:nvPr/>
        </p:nvCxnSpPr>
        <p:spPr bwMode="auto">
          <a:xfrm>
            <a:off x="5562600" y="2438400"/>
            <a:ext cx="1371600" cy="800100"/>
          </a:xfrm>
          <a:prstGeom prst="straightConnector1">
            <a:avLst/>
          </a:prstGeom>
          <a:noFill/>
          <a:ln w="38100" cap="flat" cmpd="sng" algn="ctr">
            <a:solidFill>
              <a:srgbClr val="FF0000"/>
            </a:solidFill>
            <a:prstDash val="solid"/>
            <a:round/>
            <a:headEnd type="none" w="med" len="med"/>
            <a:tailEnd type="triangle"/>
          </a:ln>
          <a:effectLst/>
        </p:spPr>
      </p:cxnSp>
      <p:cxnSp>
        <p:nvCxnSpPr>
          <p:cNvPr id="21" name="Straight Arrow Connector 20"/>
          <p:cNvCxnSpPr>
            <a:endCxn id="536583" idx="2"/>
          </p:cNvCxnSpPr>
          <p:nvPr/>
        </p:nvCxnSpPr>
        <p:spPr bwMode="auto">
          <a:xfrm flipV="1">
            <a:off x="5867400" y="3848100"/>
            <a:ext cx="2209800" cy="6477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39</a:t>
            </a:fld>
            <a:endParaRPr lang="en-US"/>
          </a:p>
        </p:txBody>
      </p:sp>
    </p:spTree>
    <p:extLst>
      <p:ext uri="{BB962C8B-B14F-4D97-AF65-F5344CB8AC3E}">
        <p14:creationId xmlns:p14="http://schemas.microsoft.com/office/powerpoint/2010/main" val="18641323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ltLang="en-US" sz="3800" smtClean="0"/>
              <a:t>IRAs – Individual Retirement Accounts</a:t>
            </a:r>
          </a:p>
        </p:txBody>
      </p:sp>
      <p:sp>
        <p:nvSpPr>
          <p:cNvPr id="473091" name="Rectangle 3"/>
          <p:cNvSpPr>
            <a:spLocks noGrp="1" noChangeArrowheads="1"/>
          </p:cNvSpPr>
          <p:nvPr>
            <p:ph idx="1"/>
          </p:nvPr>
        </p:nvSpPr>
        <p:spPr>
          <a:xfrm>
            <a:off x="609600" y="1524000"/>
            <a:ext cx="8077200" cy="4800600"/>
          </a:xfrm>
        </p:spPr>
        <p:txBody>
          <a:bodyPr>
            <a:normAutofit lnSpcReduction="10000"/>
          </a:bodyPr>
          <a:lstStyle/>
          <a:p>
            <a:r>
              <a:rPr lang="en-US" altLang="en-US" sz="3000" dirty="0" smtClean="0"/>
              <a:t>Different types of IRAs</a:t>
            </a:r>
          </a:p>
          <a:p>
            <a:pPr lvl="1"/>
            <a:r>
              <a:rPr lang="en-US" altLang="en-US" sz="3000" dirty="0" smtClean="0"/>
              <a:t>Traditional IRA</a:t>
            </a:r>
            <a:endParaRPr lang="en-US" altLang="en-US" sz="2600" dirty="0" smtClean="0"/>
          </a:p>
          <a:p>
            <a:pPr marL="1187450" lvl="2" indent="-273050">
              <a:buFont typeface="Wingdings" panose="05000000000000000000" pitchFamily="2" charset="2"/>
              <a:buChar char="§"/>
            </a:pPr>
            <a:r>
              <a:rPr lang="en-US" altLang="en-US" sz="2600" dirty="0" smtClean="0"/>
              <a:t>IRA with deductible contributions</a:t>
            </a:r>
          </a:p>
          <a:p>
            <a:pPr marL="1187450" lvl="2" indent="-273050">
              <a:buFont typeface="Wingdings" panose="05000000000000000000" pitchFamily="2" charset="2"/>
              <a:buChar char="§"/>
            </a:pPr>
            <a:r>
              <a:rPr lang="en-US" altLang="en-US" sz="2600" dirty="0" smtClean="0"/>
              <a:t>IRA with non-deductible contributions</a:t>
            </a:r>
          </a:p>
          <a:p>
            <a:pPr lvl="1"/>
            <a:r>
              <a:rPr lang="en-US" altLang="en-US" sz="3000" dirty="0" smtClean="0"/>
              <a:t>Roth IRA</a:t>
            </a:r>
          </a:p>
          <a:p>
            <a:pPr lvl="1"/>
            <a:r>
              <a:rPr lang="en-US" altLang="en-US" sz="3000" dirty="0" smtClean="0"/>
              <a:t>Simple IRA (Savings Incentive Match Plans for Employees)   </a:t>
            </a:r>
            <a:r>
              <a:rPr lang="en-US" altLang="en-US" sz="3000" dirty="0" smtClean="0">
                <a:solidFill>
                  <a:srgbClr val="FF0000"/>
                </a:solidFill>
              </a:rPr>
              <a:t>OUT OF SCOPE when contributions are made</a:t>
            </a:r>
            <a:endParaRPr lang="en-US" altLang="en-US" sz="3000" dirty="0" smtClean="0"/>
          </a:p>
          <a:p>
            <a:pPr lvl="1"/>
            <a:r>
              <a:rPr lang="en-US" altLang="en-US" sz="3000" dirty="0" smtClean="0"/>
              <a:t>SEP IRA (Simplified Employee Pension) </a:t>
            </a:r>
            <a:r>
              <a:rPr lang="en-US" altLang="en-US" sz="3000" dirty="0" smtClean="0">
                <a:solidFill>
                  <a:srgbClr val="FF0000"/>
                </a:solidFill>
              </a:rPr>
              <a:t>OUT OF SCOPE when contributions are made </a:t>
            </a:r>
          </a:p>
          <a:p>
            <a:pPr lvl="1">
              <a:buFont typeface="Wingdings" panose="05000000000000000000" pitchFamily="2" charset="2"/>
              <a:buNone/>
            </a:pPr>
            <a:endParaRPr lang="en-US" altLang="en-US"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a:t>
            </a:fld>
            <a:endParaRPr lang="en-US"/>
          </a:p>
        </p:txBody>
      </p:sp>
    </p:spTree>
    <p:extLst>
      <p:ext uri="{BB962C8B-B14F-4D97-AF65-F5344CB8AC3E}">
        <p14:creationId xmlns:p14="http://schemas.microsoft.com/office/powerpoint/2010/main" val="4578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itle 1"/>
          <p:cNvSpPr>
            <a:spLocks noGrp="1"/>
          </p:cNvSpPr>
          <p:nvPr>
            <p:ph type="title"/>
          </p:nvPr>
        </p:nvSpPr>
        <p:spPr/>
        <p:txBody>
          <a:bodyPr>
            <a:normAutofit fontScale="90000"/>
          </a:bodyPr>
          <a:lstStyle/>
          <a:p>
            <a:r>
              <a:rPr lang="en-US" altLang="en-US" dirty="0" smtClean="0"/>
              <a:t>Rollover on Exclusion Worksheet – TW Tips</a:t>
            </a:r>
          </a:p>
        </p:txBody>
      </p:sp>
      <p:sp>
        <p:nvSpPr>
          <p:cNvPr id="538627" name="Content Placeholder 2"/>
          <p:cNvSpPr>
            <a:spLocks noGrp="1"/>
          </p:cNvSpPr>
          <p:nvPr>
            <p:ph idx="1"/>
          </p:nvPr>
        </p:nvSpPr>
        <p:spPr/>
        <p:txBody>
          <a:bodyPr/>
          <a:lstStyle/>
          <a:p>
            <a:r>
              <a:rPr lang="en-US" altLang="en-US" sz="3000" dirty="0" smtClean="0"/>
              <a:t>Enter rollover amount on Exclusion Worksheet Line 1 of 1099-R screen</a:t>
            </a:r>
          </a:p>
          <a:p>
            <a:pPr marL="342900" lvl="1" indent="-342900">
              <a:buClr>
                <a:schemeClr val="folHlink"/>
              </a:buClr>
              <a:buSzPct val="90000"/>
            </a:pPr>
            <a:r>
              <a:rPr lang="en-US" altLang="en-US" sz="3000" dirty="0" smtClean="0"/>
              <a:t>TW will check box next to “F9 to explain” Box on 1040 Line 15B </a:t>
            </a:r>
          </a:p>
          <a:p>
            <a:pPr marL="342900" lvl="1" indent="-342900">
              <a:buClr>
                <a:schemeClr val="folHlink"/>
              </a:buClr>
              <a:buSzPct val="90000"/>
            </a:pPr>
            <a:r>
              <a:rPr lang="en-US" altLang="en-US" sz="3000" dirty="0" smtClean="0"/>
              <a:t>Link to IRA </a:t>
            </a:r>
            <a:r>
              <a:rPr lang="en-US" altLang="en-US" sz="3000" dirty="0" err="1" smtClean="0"/>
              <a:t>RollOver</a:t>
            </a:r>
            <a:r>
              <a:rPr lang="en-US" altLang="en-US" sz="3000" dirty="0" smtClean="0"/>
              <a:t> Explanation screen from “F9 to explain” Box</a:t>
            </a:r>
          </a:p>
          <a:p>
            <a:r>
              <a:rPr lang="en-US" altLang="en-US" sz="3000" dirty="0" smtClean="0"/>
              <a:t>Document details of the rollover, including original and receiving trustees and statement that transfer was done within 60 days </a:t>
            </a:r>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40</a:t>
            </a:fld>
            <a:endParaRPr lang="en-US"/>
          </a:p>
        </p:txBody>
      </p:sp>
    </p:spTree>
    <p:extLst>
      <p:ext uri="{BB962C8B-B14F-4D97-AF65-F5344CB8AC3E}">
        <p14:creationId xmlns:p14="http://schemas.microsoft.com/office/powerpoint/2010/main" val="185896787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itle 1"/>
          <p:cNvSpPr>
            <a:spLocks noGrp="1"/>
          </p:cNvSpPr>
          <p:nvPr>
            <p:ph type="title"/>
          </p:nvPr>
        </p:nvSpPr>
        <p:spPr/>
        <p:txBody>
          <a:bodyPr>
            <a:normAutofit/>
          </a:bodyPr>
          <a:lstStyle/>
          <a:p>
            <a:r>
              <a:rPr lang="en-US" altLang="en-US" dirty="0" smtClean="0"/>
              <a:t>Public Safety Officer</a:t>
            </a:r>
            <a:r>
              <a:rPr lang="en-US" altLang="en-US" dirty="0"/>
              <a:t> </a:t>
            </a:r>
            <a:r>
              <a:rPr lang="en-US" altLang="en-US" dirty="0" smtClean="0"/>
              <a:t>Pension</a:t>
            </a:r>
          </a:p>
        </p:txBody>
      </p:sp>
      <p:sp>
        <p:nvSpPr>
          <p:cNvPr id="540675" name="Content Placeholder 2"/>
          <p:cNvSpPr>
            <a:spLocks noGrp="1"/>
          </p:cNvSpPr>
          <p:nvPr>
            <p:ph idx="1"/>
          </p:nvPr>
        </p:nvSpPr>
        <p:spPr/>
        <p:txBody>
          <a:bodyPr>
            <a:normAutofit fontScale="85000" lnSpcReduction="20000"/>
          </a:bodyPr>
          <a:lstStyle/>
          <a:p>
            <a:r>
              <a:rPr lang="en-US" altLang="en-US" dirty="0" smtClean="0"/>
              <a:t>When accident, health or long-term care insurance premiums are deducted directly from pension check, a former Public  Safety Officer is allowed up to a $3,000 reduction in taxable income</a:t>
            </a:r>
          </a:p>
          <a:p>
            <a:pPr lvl="1"/>
            <a:r>
              <a:rPr lang="en-US" altLang="en-US" dirty="0" smtClean="0"/>
              <a:t>This applies to both the federal and the NJ return</a:t>
            </a:r>
          </a:p>
          <a:p>
            <a:r>
              <a:rPr lang="en-US" altLang="en-US" dirty="0" smtClean="0"/>
              <a:t>Enter on Exclusion Worksheet Line 4</a:t>
            </a:r>
          </a:p>
          <a:p>
            <a:pPr lvl="1"/>
            <a:r>
              <a:rPr lang="en-US" altLang="en-US" dirty="0" smtClean="0"/>
              <a:t>TW will subtract  the amount entered (up to $3,000) from the Total Distribution and populate Taxable Amount on 1040 Line 16b and NJ-1040 Line 19a</a:t>
            </a:r>
          </a:p>
          <a:p>
            <a:pPr lvl="2"/>
            <a:r>
              <a:rPr lang="en-US" altLang="en-US" dirty="0" smtClean="0"/>
              <a:t>Any amount excluded does not need to be included on NJ-1040 Line 19b</a:t>
            </a:r>
          </a:p>
          <a:p>
            <a:pPr lvl="1"/>
            <a:r>
              <a:rPr lang="en-US" altLang="en-US" dirty="0" smtClean="0"/>
              <a:t>Amounts entered on the Exclusion Worksheet Line 4 cannot also be included on </a:t>
            </a:r>
            <a:r>
              <a:rPr lang="en-US" altLang="en-US" dirty="0" err="1" smtClean="0"/>
              <a:t>Sch</a:t>
            </a:r>
            <a:r>
              <a:rPr lang="en-US" altLang="en-US" dirty="0" smtClean="0"/>
              <a:t> A</a:t>
            </a:r>
          </a:p>
          <a:p>
            <a:pPr>
              <a:buFont typeface="Wingdings" panose="05000000000000000000" pitchFamily="2" charset="2"/>
              <a:buNone/>
            </a:pPr>
            <a:endParaRPr lang="en-US" altLang="en-US"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41</a:t>
            </a:fld>
            <a:endParaRPr lang="en-US"/>
          </a:p>
        </p:txBody>
      </p:sp>
    </p:spTree>
    <p:extLst>
      <p:ext uri="{BB962C8B-B14F-4D97-AF65-F5344CB8AC3E}">
        <p14:creationId xmlns:p14="http://schemas.microsoft.com/office/powerpoint/2010/main" val="305284614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Title 1"/>
          <p:cNvSpPr>
            <a:spLocks noGrp="1"/>
          </p:cNvSpPr>
          <p:nvPr>
            <p:ph type="title"/>
          </p:nvPr>
        </p:nvSpPr>
        <p:spPr/>
        <p:txBody>
          <a:bodyPr/>
          <a:lstStyle/>
          <a:p>
            <a:r>
              <a:rPr lang="en-US" altLang="en-US" smtClean="0"/>
              <a:t>Tax-Free Exchanges</a:t>
            </a:r>
          </a:p>
        </p:txBody>
      </p:sp>
      <p:sp>
        <p:nvSpPr>
          <p:cNvPr id="542723" name="Content Placeholder 2"/>
          <p:cNvSpPr>
            <a:spLocks noGrp="1"/>
          </p:cNvSpPr>
          <p:nvPr>
            <p:ph idx="1"/>
          </p:nvPr>
        </p:nvSpPr>
        <p:spPr/>
        <p:txBody>
          <a:bodyPr>
            <a:normAutofit fontScale="92500"/>
          </a:bodyPr>
          <a:lstStyle/>
          <a:p>
            <a:r>
              <a:rPr lang="en-US" altLang="en-US" dirty="0" smtClean="0"/>
              <a:t>Certain distributions can be considered tax-free exchanges </a:t>
            </a:r>
          </a:p>
          <a:p>
            <a:pPr lvl="1"/>
            <a:r>
              <a:rPr lang="en-US" altLang="en-US" dirty="0" smtClean="0"/>
              <a:t>Example – Return on contributions made to annuity</a:t>
            </a:r>
          </a:p>
          <a:p>
            <a:pPr lvl="1"/>
            <a:r>
              <a:rPr lang="en-US" altLang="en-US" dirty="0" smtClean="0"/>
              <a:t>Must probe with taxpayer to really understand what 1099-R is showing</a:t>
            </a:r>
          </a:p>
          <a:p>
            <a:r>
              <a:rPr lang="en-US" altLang="en-US" dirty="0" smtClean="0"/>
              <a:t>If part or all of distribution is really tax-free, enter amount on Exclusion Worksheet Line 5</a:t>
            </a:r>
          </a:p>
          <a:p>
            <a:pPr lvl="1"/>
            <a:r>
              <a:rPr lang="en-US" altLang="en-US" dirty="0" smtClean="0"/>
              <a:t>TW will subtract exclusion amount from Total Distribution and populate Taxable Amount on 1040 Line 16b</a:t>
            </a:r>
          </a:p>
          <a:p>
            <a:pPr lvl="1"/>
            <a:endParaRPr lang="en-US" altLang="en-US" dirty="0" smtClean="0"/>
          </a:p>
          <a:p>
            <a:endParaRPr lang="en-US" altLang="en-US"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42</a:t>
            </a:fld>
            <a:endParaRPr lang="en-US"/>
          </a:p>
        </p:txBody>
      </p:sp>
    </p:spTree>
    <p:extLst>
      <p:ext uri="{BB962C8B-B14F-4D97-AF65-F5344CB8AC3E}">
        <p14:creationId xmlns:p14="http://schemas.microsoft.com/office/powerpoint/2010/main" val="366197017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itle 1"/>
          <p:cNvSpPr>
            <a:spLocks noGrp="1"/>
          </p:cNvSpPr>
          <p:nvPr>
            <p:ph type="title"/>
          </p:nvPr>
        </p:nvSpPr>
        <p:spPr/>
        <p:txBody>
          <a:bodyPr>
            <a:normAutofit fontScale="90000"/>
          </a:bodyPr>
          <a:lstStyle/>
          <a:p>
            <a:r>
              <a:rPr lang="en-US" altLang="en-US" dirty="0" smtClean="0"/>
              <a:t>Other Uses for Exclusion Worksheet</a:t>
            </a:r>
          </a:p>
        </p:txBody>
      </p:sp>
      <p:sp>
        <p:nvSpPr>
          <p:cNvPr id="544771" name="Content Placeholder 2"/>
          <p:cNvSpPr>
            <a:spLocks noGrp="1"/>
          </p:cNvSpPr>
          <p:nvPr>
            <p:ph idx="1"/>
          </p:nvPr>
        </p:nvSpPr>
        <p:spPr/>
        <p:txBody>
          <a:bodyPr>
            <a:normAutofit fontScale="92500" lnSpcReduction="20000"/>
          </a:bodyPr>
          <a:lstStyle/>
          <a:p>
            <a:r>
              <a:rPr lang="en-US" altLang="en-US" dirty="0" smtClean="0"/>
              <a:t>If distribution is from an IRA that included non-deductible contributions (taxed at time of contribution)</a:t>
            </a:r>
          </a:p>
          <a:p>
            <a:pPr lvl="1"/>
            <a:r>
              <a:rPr lang="en-US" altLang="en-US" dirty="0" smtClean="0"/>
              <a:t>Refer to an experienced counselor </a:t>
            </a:r>
          </a:p>
          <a:p>
            <a:pPr lvl="1"/>
            <a:r>
              <a:rPr lang="en-US" altLang="en-US" dirty="0" smtClean="0"/>
              <a:t>Check box under Exclusion Worksheet Line 5</a:t>
            </a:r>
          </a:p>
          <a:p>
            <a:pPr lvl="1"/>
            <a:r>
              <a:rPr lang="en-US" altLang="en-US" dirty="0" smtClean="0"/>
              <a:t>Form 8606 Non-deductible IRAs Part I needed to determine taxable amount of distribution</a:t>
            </a:r>
          </a:p>
          <a:p>
            <a:pPr lvl="2"/>
            <a:r>
              <a:rPr lang="en-US" altLang="en-US" dirty="0" err="1" smtClean="0"/>
              <a:t>TaxWise</a:t>
            </a:r>
            <a:r>
              <a:rPr lang="en-US" altLang="en-US" dirty="0" smtClean="0"/>
              <a:t> will automatically add Form 8606 to Forms Tree when Box under Line 5 is checked; do not add 8606 from Forms List</a:t>
            </a:r>
          </a:p>
          <a:p>
            <a:pPr lvl="1"/>
            <a:r>
              <a:rPr lang="en-US" altLang="en-US" dirty="0" smtClean="0"/>
              <a:t>See TaxPrep4Free.org Preparer page Special Topics Document “IRA Non-Deductible Contributions and Distributions”</a:t>
            </a: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43</a:t>
            </a:fld>
            <a:endParaRPr lang="en-US"/>
          </a:p>
        </p:txBody>
      </p:sp>
    </p:spTree>
    <p:extLst>
      <p:ext uri="{BB962C8B-B14F-4D97-AF65-F5344CB8AC3E}">
        <p14:creationId xmlns:p14="http://schemas.microsoft.com/office/powerpoint/2010/main" val="341312106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itle 1"/>
          <p:cNvSpPr>
            <a:spLocks noGrp="1"/>
          </p:cNvSpPr>
          <p:nvPr>
            <p:ph type="title"/>
          </p:nvPr>
        </p:nvSpPr>
        <p:spPr>
          <a:xfrm>
            <a:off x="685800" y="277813"/>
            <a:ext cx="8001000" cy="1143000"/>
          </a:xfrm>
        </p:spPr>
        <p:txBody>
          <a:bodyPr>
            <a:normAutofit fontScale="90000"/>
          </a:bodyPr>
          <a:lstStyle/>
          <a:p>
            <a:r>
              <a:rPr lang="en-US" altLang="en-US" dirty="0" smtClean="0"/>
              <a:t>Other Uses for Exclusion Worksheet</a:t>
            </a:r>
            <a:endParaRPr lang="en-US" altLang="en-US" sz="3200" dirty="0" smtClean="0"/>
          </a:p>
        </p:txBody>
      </p:sp>
      <p:sp>
        <p:nvSpPr>
          <p:cNvPr id="546819" name="Content Placeholder 2"/>
          <p:cNvSpPr>
            <a:spLocks noGrp="1"/>
          </p:cNvSpPr>
          <p:nvPr>
            <p:ph idx="1"/>
          </p:nvPr>
        </p:nvSpPr>
        <p:spPr>
          <a:xfrm>
            <a:off x="609600" y="1524000"/>
            <a:ext cx="8077200" cy="4800600"/>
          </a:xfrm>
        </p:spPr>
        <p:txBody>
          <a:bodyPr/>
          <a:lstStyle/>
          <a:p>
            <a:r>
              <a:rPr lang="en-US" altLang="en-US" dirty="0" smtClean="0"/>
              <a:t>For conversion of a traditional IRA (with no non-deductible contributions) into a Roth IRA,  distribution is taxable</a:t>
            </a:r>
          </a:p>
          <a:p>
            <a:pPr lvl="1"/>
            <a:r>
              <a:rPr lang="en-US" altLang="en-US" sz="3000" dirty="0" smtClean="0"/>
              <a:t>Check box under Exclusion Worksheet Line 5</a:t>
            </a:r>
          </a:p>
          <a:p>
            <a:pPr lvl="1"/>
            <a:r>
              <a:rPr lang="en-US" altLang="en-US" sz="3000" dirty="0" smtClean="0"/>
              <a:t>If only part of distribution was converted to Roth IRA, enter amount converted</a:t>
            </a:r>
          </a:p>
          <a:p>
            <a:pPr lvl="1"/>
            <a:r>
              <a:rPr lang="en-US" altLang="en-US" sz="3000" dirty="0" smtClean="0"/>
              <a:t>If non-deductible contributions made to IRA, Form 8606 Nondeductible IRAs Part II needed</a:t>
            </a:r>
          </a:p>
          <a:p>
            <a:pPr lvl="2"/>
            <a:r>
              <a:rPr lang="en-US" altLang="en-US" sz="2600" dirty="0" smtClean="0">
                <a:solidFill>
                  <a:srgbClr val="FF0000"/>
                </a:solidFill>
              </a:rPr>
              <a:t>Out of Scope</a:t>
            </a:r>
          </a:p>
        </p:txBody>
      </p:sp>
      <p:sp>
        <p:nvSpPr>
          <p:cNvPr id="5" name="TextBox 4"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44</a:t>
            </a:fld>
            <a:endParaRPr lang="en-US"/>
          </a:p>
        </p:txBody>
      </p:sp>
    </p:spTree>
    <p:extLst>
      <p:ext uri="{BB962C8B-B14F-4D97-AF65-F5344CB8AC3E}">
        <p14:creationId xmlns:p14="http://schemas.microsoft.com/office/powerpoint/2010/main" val="76003201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7" name="Title 1"/>
          <p:cNvSpPr>
            <a:spLocks noGrp="1"/>
          </p:cNvSpPr>
          <p:nvPr>
            <p:ph type="title"/>
          </p:nvPr>
        </p:nvSpPr>
        <p:spPr/>
        <p:txBody>
          <a:bodyPr>
            <a:normAutofit fontScale="90000"/>
          </a:bodyPr>
          <a:lstStyle/>
          <a:p>
            <a:r>
              <a:rPr lang="en-US" altLang="en-US" dirty="0" smtClean="0"/>
              <a:t>TW- Other Uses of Exclusion Worksheet</a:t>
            </a:r>
          </a:p>
        </p:txBody>
      </p:sp>
      <p:pic>
        <p:nvPicPr>
          <p:cNvPr id="12290" name="Picture 2"/>
          <p:cNvPicPr>
            <a:picLocks noGrp="1" noChangeAspect="1" noChangeArrowheads="1"/>
          </p:cNvPicPr>
          <p:nvPr>
            <p:ph idx="1"/>
          </p:nvPr>
        </p:nvPicPr>
        <p:blipFill>
          <a:blip r:embed="rId3" cstate="print"/>
          <a:srcRect/>
          <a:stretch>
            <a:fillRect/>
          </a:stretch>
        </p:blipFill>
        <p:spPr bwMode="auto">
          <a:xfrm>
            <a:off x="637184" y="1600200"/>
            <a:ext cx="8022031" cy="4267200"/>
          </a:xfrm>
          <a:prstGeom prst="rect">
            <a:avLst/>
          </a:prstGeom>
          <a:noFill/>
          <a:ln w="9525">
            <a:noFill/>
            <a:miter lim="800000"/>
            <a:headEnd/>
            <a:tailEnd/>
          </a:ln>
        </p:spPr>
      </p:pic>
      <p:sp>
        <p:nvSpPr>
          <p:cNvPr id="245765" name="TextBox 2"/>
          <p:cNvSpPr txBox="1">
            <a:spLocks noChangeArrowheads="1"/>
          </p:cNvSpPr>
          <p:nvPr/>
        </p:nvSpPr>
        <p:spPr bwMode="auto">
          <a:xfrm>
            <a:off x="2895600" y="4114800"/>
            <a:ext cx="3436938" cy="646113"/>
          </a:xfrm>
          <a:prstGeom prst="rect">
            <a:avLst/>
          </a:prstGeom>
          <a:solidFill>
            <a:schemeClr val="accent5">
              <a:lumMod val="75000"/>
            </a:schemeClr>
          </a:solidFill>
          <a:ln w="9525">
            <a:solidFill>
              <a:srgbClr val="002060"/>
            </a:solidFill>
            <a:miter lim="800000"/>
            <a:headEnd/>
            <a:tailEnd/>
          </a:ln>
        </p:spPr>
        <p:txBody>
          <a:bodyPr>
            <a:spAutoFit/>
          </a:bodyPr>
          <a:lstStyle/>
          <a:p>
            <a:pPr eaLnBrk="1" hangingPunct="1">
              <a:defRPr/>
            </a:pPr>
            <a:r>
              <a:rPr lang="en-US" b="1" dirty="0">
                <a:latin typeface="Arial" charset="0"/>
                <a:cs typeface="Arial" charset="0"/>
              </a:rPr>
              <a:t>Distribution from IRA with non-deductible contributions</a:t>
            </a:r>
          </a:p>
        </p:txBody>
      </p:sp>
      <p:sp>
        <p:nvSpPr>
          <p:cNvPr id="244743" name="TextBox 5"/>
          <p:cNvSpPr txBox="1">
            <a:spLocks noChangeArrowheads="1"/>
          </p:cNvSpPr>
          <p:nvPr/>
        </p:nvSpPr>
        <p:spPr bwMode="auto">
          <a:xfrm>
            <a:off x="1981200" y="5029200"/>
            <a:ext cx="3962400" cy="369332"/>
          </a:xfrm>
          <a:prstGeom prst="rect">
            <a:avLst/>
          </a:prstGeom>
          <a:solidFill>
            <a:schemeClr val="accent5">
              <a:lumMod val="75000"/>
            </a:schemeClr>
          </a:solidFill>
          <a:ln w="9525">
            <a:solidFill>
              <a:schemeClr val="tx1"/>
            </a:solidFill>
            <a:miter lim="800000"/>
            <a:headEnd/>
            <a:tailEnd/>
          </a:ln>
        </p:spPr>
        <p:txBody>
          <a:bodyPr wrap="square">
            <a:spAutoFit/>
          </a:bodyPr>
          <a:lstStyle/>
          <a:p>
            <a:pPr eaLnBrk="1" hangingPunct="1">
              <a:defRPr/>
            </a:pPr>
            <a:r>
              <a:rPr lang="en-US" b="1" dirty="0">
                <a:latin typeface="Arial" charset="0"/>
              </a:rPr>
              <a:t>Traditional IRA to Roth conversion</a:t>
            </a:r>
          </a:p>
        </p:txBody>
      </p:sp>
      <p:sp>
        <p:nvSpPr>
          <p:cNvPr id="17" name="TextBox 16"/>
          <p:cNvSpPr txBox="1"/>
          <p:nvPr/>
        </p:nvSpPr>
        <p:spPr>
          <a:xfrm>
            <a:off x="3276600" y="5867400"/>
            <a:ext cx="2249488"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cs typeface="Arial" charset="0"/>
              </a:rPr>
              <a:t>Partial  conversion</a:t>
            </a:r>
          </a:p>
        </p:txBody>
      </p:sp>
      <p:sp>
        <p:nvSpPr>
          <p:cNvPr id="19" name="Oval 4"/>
          <p:cNvSpPr>
            <a:spLocks noChangeArrowheads="1"/>
          </p:cNvSpPr>
          <p:nvPr/>
        </p:nvSpPr>
        <p:spPr bwMode="auto">
          <a:xfrm>
            <a:off x="6705600" y="4648200"/>
            <a:ext cx="609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0" name="Oval 4"/>
          <p:cNvSpPr>
            <a:spLocks noChangeArrowheads="1"/>
          </p:cNvSpPr>
          <p:nvPr/>
        </p:nvSpPr>
        <p:spPr bwMode="auto">
          <a:xfrm>
            <a:off x="6705600" y="5105400"/>
            <a:ext cx="609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1" name="Oval 4"/>
          <p:cNvSpPr>
            <a:spLocks noChangeArrowheads="1"/>
          </p:cNvSpPr>
          <p:nvPr/>
        </p:nvSpPr>
        <p:spPr bwMode="auto">
          <a:xfrm>
            <a:off x="6781800" y="5562600"/>
            <a:ext cx="5334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6" name="TextBox 15"/>
          <p:cNvSpPr txBox="1"/>
          <p:nvPr/>
        </p:nvSpPr>
        <p:spPr>
          <a:xfrm>
            <a:off x="3429000" y="3276600"/>
            <a:ext cx="3581400" cy="369332"/>
          </a:xfrm>
          <a:prstGeom prst="rect">
            <a:avLst/>
          </a:prstGeom>
          <a:solidFill>
            <a:schemeClr val="accent5">
              <a:lumMod val="75000"/>
            </a:schemeClr>
          </a:solidFill>
          <a:ln>
            <a:solidFill>
              <a:srgbClr val="001132"/>
            </a:solidFill>
          </a:ln>
        </p:spPr>
        <p:txBody>
          <a:bodyPr wrap="square">
            <a:spAutoFit/>
          </a:bodyPr>
          <a:lstStyle/>
          <a:p>
            <a:pPr eaLnBrk="1" hangingPunct="1">
              <a:defRPr/>
            </a:pPr>
            <a:r>
              <a:rPr lang="en-US" b="1" dirty="0">
                <a:latin typeface="Arial" charset="0"/>
                <a:cs typeface="Arial" charset="0"/>
              </a:rPr>
              <a:t>Public Safety Officer Insurance</a:t>
            </a:r>
          </a:p>
        </p:txBody>
      </p:sp>
      <p:sp>
        <p:nvSpPr>
          <p:cNvPr id="548880" name="Oval 5"/>
          <p:cNvSpPr>
            <a:spLocks noChangeArrowheads="1"/>
          </p:cNvSpPr>
          <p:nvPr/>
        </p:nvSpPr>
        <p:spPr bwMode="auto">
          <a:xfrm>
            <a:off x="8229600" y="3657600"/>
            <a:ext cx="6096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pic>
        <p:nvPicPr>
          <p:cNvPr id="24" name="Picture 23"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25" name="Straight Arrow Connector 24"/>
          <p:cNvCxnSpPr/>
          <p:nvPr/>
        </p:nvCxnSpPr>
        <p:spPr bwMode="auto">
          <a:xfrm>
            <a:off x="7010400" y="3581400"/>
            <a:ext cx="1219200" cy="228600"/>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a:stCxn id="245765" idx="3"/>
          </p:cNvCxnSpPr>
          <p:nvPr/>
        </p:nvCxnSpPr>
        <p:spPr bwMode="auto">
          <a:xfrm>
            <a:off x="6332538" y="4437857"/>
            <a:ext cx="373062" cy="210343"/>
          </a:xfrm>
          <a:prstGeom prst="straightConnector1">
            <a:avLst/>
          </a:prstGeom>
          <a:noFill/>
          <a:ln w="38100" cap="flat" cmpd="sng" algn="ctr">
            <a:solidFill>
              <a:srgbClr val="FF0000"/>
            </a:solidFill>
            <a:prstDash val="solid"/>
            <a:round/>
            <a:headEnd type="none" w="med" len="med"/>
            <a:tailEnd type="triangle"/>
          </a:ln>
          <a:effectLst/>
        </p:spPr>
      </p:cxnSp>
      <p:cxnSp>
        <p:nvCxnSpPr>
          <p:cNvPr id="35" name="Straight Arrow Connector 34"/>
          <p:cNvCxnSpPr>
            <a:stCxn id="244743" idx="3"/>
          </p:cNvCxnSpPr>
          <p:nvPr/>
        </p:nvCxnSpPr>
        <p:spPr bwMode="auto">
          <a:xfrm flipV="1">
            <a:off x="5943600" y="5181600"/>
            <a:ext cx="762000" cy="32266"/>
          </a:xfrm>
          <a:prstGeom prst="straightConnector1">
            <a:avLst/>
          </a:prstGeom>
          <a:noFill/>
          <a:ln w="38100" cap="flat" cmpd="sng" algn="ctr">
            <a:solidFill>
              <a:srgbClr val="FF0000"/>
            </a:solidFill>
            <a:prstDash val="solid"/>
            <a:round/>
            <a:headEnd type="none" w="med" len="med"/>
            <a:tailEnd type="triangle"/>
          </a:ln>
          <a:effectLst/>
        </p:spPr>
      </p:cxnSp>
      <p:cxnSp>
        <p:nvCxnSpPr>
          <p:cNvPr id="38" name="Straight Arrow Connector 37"/>
          <p:cNvCxnSpPr>
            <a:stCxn id="17" idx="3"/>
            <a:endCxn id="21" idx="2"/>
          </p:cNvCxnSpPr>
          <p:nvPr/>
        </p:nvCxnSpPr>
        <p:spPr bwMode="auto">
          <a:xfrm flipV="1">
            <a:off x="5526088" y="5715000"/>
            <a:ext cx="1255712" cy="337344"/>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45</a:t>
            </a:fld>
            <a:endParaRPr lang="en-US"/>
          </a:p>
        </p:txBody>
      </p:sp>
    </p:spTree>
    <p:extLst>
      <p:ext uri="{BB962C8B-B14F-4D97-AF65-F5344CB8AC3E}">
        <p14:creationId xmlns:p14="http://schemas.microsoft.com/office/powerpoint/2010/main" val="218506120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normAutofit/>
          </a:bodyPr>
          <a:lstStyle/>
          <a:p>
            <a:r>
              <a:rPr lang="en-US" altLang="en-US" dirty="0" smtClean="0"/>
              <a:t>NJ Retirement Income Topics</a:t>
            </a:r>
          </a:p>
        </p:txBody>
      </p:sp>
      <p:sp>
        <p:nvSpPr>
          <p:cNvPr id="210947" name="Content Placeholder 2"/>
          <p:cNvSpPr>
            <a:spLocks noGrp="1"/>
          </p:cNvSpPr>
          <p:nvPr>
            <p:ph idx="1"/>
          </p:nvPr>
        </p:nvSpPr>
        <p:spPr/>
        <p:txBody>
          <a:bodyPr/>
          <a:lstStyle/>
          <a:p>
            <a:r>
              <a:rPr lang="en-US" altLang="en-US" dirty="0" smtClean="0"/>
              <a:t>Rules on taxability of NJ retirement income</a:t>
            </a:r>
          </a:p>
          <a:p>
            <a:r>
              <a:rPr lang="en-US" altLang="en-US" dirty="0" smtClean="0"/>
              <a:t>NJ 1040 Lines 19a</a:t>
            </a:r>
          </a:p>
          <a:p>
            <a:r>
              <a:rPr lang="en-US" altLang="en-US" dirty="0" smtClean="0"/>
              <a:t>NJ IRA Worksheet</a:t>
            </a:r>
          </a:p>
          <a:p>
            <a:r>
              <a:rPr lang="en-US" altLang="en-US" dirty="0" smtClean="0"/>
              <a:t>NJ 1040 Line 19b</a:t>
            </a:r>
          </a:p>
          <a:p>
            <a:r>
              <a:rPr lang="en-US" altLang="en-US" dirty="0" smtClean="0"/>
              <a:t>3-year rule for pensions</a:t>
            </a:r>
          </a:p>
          <a:p>
            <a:r>
              <a:rPr lang="en-US" altLang="en-US" dirty="0" smtClean="0"/>
              <a:t>NJ pension exclusion</a:t>
            </a:r>
          </a:p>
          <a:p>
            <a:r>
              <a:rPr lang="en-US" altLang="en-US" dirty="0" smtClean="0"/>
              <a:t>NJ other retirement income exclusions</a:t>
            </a:r>
          </a:p>
          <a:p>
            <a:pPr>
              <a:buNone/>
            </a:pPr>
            <a:endParaRPr lang="en-US" altLang="en-US" dirty="0" smtClean="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46</a:t>
            </a:fld>
            <a:endParaRPr lang="en-US"/>
          </a:p>
        </p:txBody>
      </p:sp>
    </p:spTree>
    <p:extLst>
      <p:ext uri="{BB962C8B-B14F-4D97-AF65-F5344CB8AC3E}">
        <p14:creationId xmlns:p14="http://schemas.microsoft.com/office/powerpoint/2010/main" val="5336558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fontScale="90000"/>
          </a:bodyPr>
          <a:lstStyle/>
          <a:p>
            <a:r>
              <a:rPr lang="en-US" altLang="en-US" dirty="0" smtClean="0"/>
              <a:t>Rules on Taxability Of Retirement Income - NJ</a:t>
            </a:r>
            <a:endParaRPr lang="en-US" altLang="en-US" sz="2800" dirty="0" smtClean="0"/>
          </a:p>
        </p:txBody>
      </p:sp>
      <p:graphicFrame>
        <p:nvGraphicFramePr>
          <p:cNvPr id="5" name="Table 4"/>
          <p:cNvGraphicFramePr>
            <a:graphicFrameLocks noGrp="1"/>
          </p:cNvGraphicFramePr>
          <p:nvPr/>
        </p:nvGraphicFramePr>
        <p:xfrm>
          <a:off x="609600" y="1600200"/>
          <a:ext cx="8077200" cy="4492627"/>
        </p:xfrm>
        <a:graphic>
          <a:graphicData uri="http://schemas.openxmlformats.org/drawingml/2006/table">
            <a:tbl>
              <a:tblPr/>
              <a:tblGrid>
                <a:gridCol w="4200144">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1857756">
                  <a:extLst>
                    <a:ext uri="{9D8B030D-6E8A-4147-A177-3AD203B41FA5}">
                      <a16:colId xmlns:a16="http://schemas.microsoft.com/office/drawing/2014/main" val="20002"/>
                    </a:ext>
                  </a:extLst>
                </a:gridCol>
              </a:tblGrid>
              <a:tr h="990384">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34" charset="-128"/>
                        </a:rPr>
                        <a:t>Contribution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34" charset="-128"/>
                        </a:rPr>
                        <a:t>Taxable at Contribution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34" charset="-128"/>
                        </a:rPr>
                        <a:t>Taxability of Distribution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532268">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34" charset="-128"/>
                        </a:rPr>
                        <a:t>Employer contributions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rgbClr val="FF0000"/>
                          </a:solidFill>
                          <a:effectLst/>
                          <a:latin typeface="Calibri" pitchFamily="34" charset="0"/>
                          <a:ea typeface="ＭＳ Ｐゴシック" pitchFamily="34" charset="-128"/>
                        </a:rPr>
                        <a:t>N/A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rgbClr val="0070C0"/>
                          </a:solidFill>
                          <a:effectLst/>
                          <a:latin typeface="Calibri" pitchFamily="34" charset="0"/>
                          <a:ea typeface="ＭＳ Ｐゴシック" pitchFamily="34" charset="-128"/>
                        </a:rPr>
                        <a:t>YES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574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34" charset="-128"/>
                        </a:rPr>
                        <a:t>Employee contributions paid with pre-tax dollars to 401K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rgbClr val="FF0000"/>
                          </a:solidFill>
                          <a:effectLst/>
                          <a:latin typeface="Calibri" pitchFamily="34" charset="0"/>
                          <a:ea typeface="ＭＳ Ｐゴシック" pitchFamily="34" charset="-128"/>
                        </a:rPr>
                        <a:t>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rgbClr val="0070C0"/>
                          </a:solidFill>
                          <a:effectLst/>
                          <a:latin typeface="Calibri" pitchFamily="34" charset="0"/>
                          <a:ea typeface="ＭＳ Ｐゴシック" pitchFamily="34" charset="-128"/>
                        </a:rPr>
                        <a:t>YES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72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34" charset="-128"/>
                        </a:rPr>
                        <a:t>Employee contributions paid with after-tax dollars (including IRA)</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rgbClr val="FF0000"/>
                          </a:solidFill>
                          <a:effectLst/>
                          <a:latin typeface="Calibri" pitchFamily="34" charset="0"/>
                          <a:ea typeface="ＭＳ Ｐゴシック" pitchFamily="34" charset="-128"/>
                        </a:rPr>
                        <a:t>YES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rgbClr val="0070C0"/>
                          </a:solidFill>
                          <a:effectLst/>
                          <a:latin typeface="Calibri" pitchFamily="34" charset="0"/>
                          <a:ea typeface="ＭＳ Ｐゴシック" pitchFamily="34" charset="-128"/>
                        </a:rPr>
                        <a:t>NO</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5507">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34" charset="-128"/>
                        </a:rPr>
                        <a:t>Earnings on both employer &amp; employee contributions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rgbClr val="FF0000"/>
                          </a:solidFill>
                          <a:effectLst/>
                          <a:latin typeface="Calibri" pitchFamily="34" charset="0"/>
                          <a:ea typeface="ＭＳ Ｐゴシック" pitchFamily="34" charset="-128"/>
                        </a:rPr>
                        <a:t>N/A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itchFamily="2" charset="2"/>
                        <a:buNone/>
                        <a:tabLst/>
                      </a:pPr>
                      <a:r>
                        <a:rPr kumimoji="0" lang="en-US" sz="2400" b="1" i="0" u="none" strike="noStrike" cap="none" normalizeH="0" baseline="0" dirty="0" smtClean="0">
                          <a:ln>
                            <a:noFill/>
                          </a:ln>
                          <a:solidFill>
                            <a:srgbClr val="0070C0"/>
                          </a:solidFill>
                          <a:effectLst/>
                          <a:latin typeface="Calibri" pitchFamily="34" charset="0"/>
                          <a:ea typeface="ＭＳ Ｐゴシック" pitchFamily="34" charset="-128"/>
                        </a:rPr>
                        <a:t>YES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47</a:t>
            </a:fld>
            <a:endParaRPr lang="en-US"/>
          </a:p>
        </p:txBody>
      </p:sp>
    </p:spTree>
    <p:extLst>
      <p:ext uri="{BB962C8B-B14F-4D97-AF65-F5344CB8AC3E}">
        <p14:creationId xmlns:p14="http://schemas.microsoft.com/office/powerpoint/2010/main" val="103409564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NJ IRA Worksheet</a:t>
            </a:r>
            <a:endParaRPr lang="en-US" dirty="0"/>
          </a:p>
        </p:txBody>
      </p:sp>
      <p:sp>
        <p:nvSpPr>
          <p:cNvPr id="3" name="Content Placeholder 2"/>
          <p:cNvSpPr>
            <a:spLocks noGrp="1"/>
          </p:cNvSpPr>
          <p:nvPr>
            <p:ph idx="1"/>
          </p:nvPr>
        </p:nvSpPr>
        <p:spPr/>
        <p:txBody>
          <a:bodyPr>
            <a:normAutofit lnSpcReduction="10000"/>
          </a:bodyPr>
          <a:lstStyle/>
          <a:p>
            <a:r>
              <a:rPr lang="en-US" dirty="0" smtClean="0"/>
              <a:t>IRA distributions are taxed in NJ except for the portion of the total IRA that represents taxpayer contributions</a:t>
            </a:r>
          </a:p>
          <a:p>
            <a:r>
              <a:rPr lang="en-US" dirty="0" smtClean="0"/>
              <a:t>Portion of the IRA that was contributions is spread over a period of distribution years</a:t>
            </a:r>
          </a:p>
          <a:p>
            <a:r>
              <a:rPr lang="en-US" dirty="0" smtClean="0"/>
              <a:t>The NJ IRA Worksheet is used to make this calculation</a:t>
            </a:r>
          </a:p>
          <a:p>
            <a:r>
              <a:rPr lang="en-US" dirty="0" smtClean="0"/>
              <a:t>Taxpayer must know total contributions            (usually not the case)</a:t>
            </a:r>
            <a:endParaRPr 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31785"/>
            <a:ext cx="612648" cy="344615"/>
          </a:xfrm>
          <a:prstGeom prst="rect">
            <a:avLst/>
          </a:prstGeom>
        </p:spPr>
      </p:pic>
      <p:sp>
        <p:nvSpPr>
          <p:cNvPr id="4" name="Date Placeholder 3"/>
          <p:cNvSpPr>
            <a:spLocks noGrp="1"/>
          </p:cNvSpPr>
          <p:nvPr>
            <p:ph type="dt" sz="half" idx="10"/>
          </p:nvPr>
        </p:nvSpPr>
        <p:spPr/>
        <p:txBody>
          <a:bodyPr/>
          <a:lstStyle/>
          <a:p>
            <a:r>
              <a:rPr lang="en-US" smtClean="0"/>
              <a:t>11-04-2015</a:t>
            </a:r>
            <a:endParaRPr lang="en-US" dirty="0"/>
          </a:p>
        </p:txBody>
      </p:sp>
      <p:sp>
        <p:nvSpPr>
          <p:cNvPr id="5" name="Footer Placeholder 4"/>
          <p:cNvSpPr>
            <a:spLocks noGrp="1"/>
          </p:cNvSpPr>
          <p:nvPr>
            <p:ph type="ftr" sz="quarter" idx="3"/>
          </p:nvPr>
        </p:nvSpPr>
        <p:spPr/>
        <p:txBody>
          <a:bodyPr/>
          <a:lstStyle/>
          <a:p>
            <a:r>
              <a:rPr lang="en-US" smtClean="0"/>
              <a:t>NJ TAX TY2014 v1</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48</a:t>
            </a:fld>
            <a:endParaRPr lang="en-US"/>
          </a:p>
        </p:txBody>
      </p:sp>
    </p:spTree>
    <p:extLst>
      <p:ext uri="{BB962C8B-B14F-4D97-AF65-F5344CB8AC3E}">
        <p14:creationId xmlns:p14="http://schemas.microsoft.com/office/powerpoint/2010/main" val="34597759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 for IRA Worksheet</a:t>
            </a:r>
            <a:endParaRPr lang="en-US" dirty="0"/>
          </a:p>
        </p:txBody>
      </p:sp>
      <p:sp>
        <p:nvSpPr>
          <p:cNvPr id="3" name="Content Placeholder 2"/>
          <p:cNvSpPr>
            <a:spLocks noGrp="1"/>
          </p:cNvSpPr>
          <p:nvPr>
            <p:ph idx="1"/>
          </p:nvPr>
        </p:nvSpPr>
        <p:spPr>
          <a:xfrm>
            <a:off x="609600" y="1524000"/>
            <a:ext cx="8077200" cy="4191000"/>
          </a:xfrm>
        </p:spPr>
        <p:txBody>
          <a:bodyPr>
            <a:normAutofit fontScale="92500" lnSpcReduction="20000"/>
          </a:bodyPr>
          <a:lstStyle/>
          <a:p>
            <a:r>
              <a:rPr lang="en-US" dirty="0" smtClean="0"/>
              <a:t>There must be an IRA Worksheet for each IRA distribution (1099-R with IRA box checked) </a:t>
            </a:r>
            <a:r>
              <a:rPr lang="en-US" dirty="0" smtClean="0">
                <a:solidFill>
                  <a:srgbClr val="FF0000"/>
                </a:solidFill>
              </a:rPr>
              <a:t>*</a:t>
            </a:r>
          </a:p>
          <a:p>
            <a:pPr lvl="1"/>
            <a:r>
              <a:rPr lang="en-US" dirty="0" smtClean="0"/>
              <a:t>Use the “+” in Forms Tree to add additional Worksheet</a:t>
            </a:r>
          </a:p>
          <a:p>
            <a:pPr lvl="1"/>
            <a:r>
              <a:rPr lang="en-US" dirty="0" smtClean="0"/>
              <a:t>Enter 1,2,3… in second box at the top as additional Worksheets are added</a:t>
            </a:r>
          </a:p>
          <a:p>
            <a:pPr lvl="1"/>
            <a:r>
              <a:rPr lang="en-US" dirty="0" smtClean="0"/>
              <a:t>Enter info for after-tax contributions (if known) by completing the red fields (Part I for first year distributions – Part II for second and later years)</a:t>
            </a:r>
          </a:p>
          <a:p>
            <a:pPr lvl="1"/>
            <a:r>
              <a:rPr lang="en-US" dirty="0" smtClean="0"/>
              <a:t>If after-tax contributions are not known, take the red out of the fields that are red</a:t>
            </a:r>
            <a:endParaRPr lang="en-US" dirty="0"/>
          </a:p>
        </p:txBody>
      </p:sp>
      <p:sp>
        <p:nvSpPr>
          <p:cNvPr id="7" name="TextBox 6"/>
          <p:cNvSpPr txBox="1"/>
          <p:nvPr/>
        </p:nvSpPr>
        <p:spPr>
          <a:xfrm>
            <a:off x="228600" y="5867400"/>
            <a:ext cx="8716617" cy="769441"/>
          </a:xfrm>
          <a:prstGeom prst="rect">
            <a:avLst/>
          </a:prstGeom>
          <a:noFill/>
        </p:spPr>
        <p:txBody>
          <a:bodyPr wrap="none" rtlCol="0">
            <a:spAutoFit/>
          </a:bodyPr>
          <a:lstStyle/>
          <a:p>
            <a:r>
              <a:rPr lang="en-US" b="1" dirty="0" smtClean="0">
                <a:solidFill>
                  <a:srgbClr val="FF0000"/>
                </a:solidFill>
              </a:rPr>
              <a:t>*</a:t>
            </a:r>
            <a:r>
              <a:rPr lang="en-US" sz="2200" b="1" dirty="0" smtClean="0">
                <a:solidFill>
                  <a:srgbClr val="FF0000"/>
                </a:solidFill>
              </a:rPr>
              <a:t>TW will not include IRA distribution amount in NJ income until </a:t>
            </a:r>
          </a:p>
          <a:p>
            <a:r>
              <a:rPr lang="en-US" sz="2200" b="1" dirty="0" smtClean="0">
                <a:solidFill>
                  <a:srgbClr val="FF0000"/>
                </a:solidFill>
              </a:rPr>
              <a:t>IRA Worksheet is completed</a:t>
            </a:r>
            <a:endParaRPr lang="en-US" sz="2200" b="1" dirty="0">
              <a:solidFill>
                <a:srgbClr val="FF0000"/>
              </a:solidFill>
            </a:endParaRPr>
          </a:p>
        </p:txBody>
      </p:sp>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9200"/>
            <a:ext cx="612648" cy="344615"/>
          </a:xfrm>
          <a:prstGeom prst="rect">
            <a:avLst/>
          </a:prstGeom>
        </p:spPr>
      </p:pic>
      <p:sp>
        <p:nvSpPr>
          <p:cNvPr id="4" name="Date Placeholder 3"/>
          <p:cNvSpPr>
            <a:spLocks noGrp="1"/>
          </p:cNvSpPr>
          <p:nvPr>
            <p:ph type="dt" sz="half" idx="10"/>
          </p:nvPr>
        </p:nvSpPr>
        <p:spPr/>
        <p:txBody>
          <a:bodyPr/>
          <a:lstStyle/>
          <a:p>
            <a:r>
              <a:rPr lang="en-US" smtClean="0"/>
              <a:t>11-04-2015</a:t>
            </a:r>
            <a:endParaRPr lang="en-US" dirty="0"/>
          </a:p>
        </p:txBody>
      </p:sp>
      <p:sp>
        <p:nvSpPr>
          <p:cNvPr id="5" name="Footer Placeholder 4"/>
          <p:cNvSpPr>
            <a:spLocks noGrp="1"/>
          </p:cNvSpPr>
          <p:nvPr>
            <p:ph type="ftr" sz="quarter" idx="3"/>
          </p:nvPr>
        </p:nvSpPr>
        <p:spPr/>
        <p:txBody>
          <a:bodyPr/>
          <a:lstStyle/>
          <a:p>
            <a:r>
              <a:rPr lang="en-US" smtClean="0"/>
              <a:t>NJ TAX TY2014 v1</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49</a:t>
            </a:fld>
            <a:endParaRPr lang="en-US"/>
          </a:p>
        </p:txBody>
      </p:sp>
    </p:spTree>
    <p:extLst>
      <p:ext uri="{BB962C8B-B14F-4D97-AF65-F5344CB8AC3E}">
        <p14:creationId xmlns:p14="http://schemas.microsoft.com/office/powerpoint/2010/main" val="11208781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IRA Contributions to Taxpayer</a:t>
            </a:r>
            <a:endParaRPr lang="en-US" dirty="0"/>
          </a:p>
        </p:txBody>
      </p:sp>
      <p:sp>
        <p:nvSpPr>
          <p:cNvPr id="3" name="Content Placeholder 2"/>
          <p:cNvSpPr>
            <a:spLocks noGrp="1"/>
          </p:cNvSpPr>
          <p:nvPr>
            <p:ph idx="1"/>
          </p:nvPr>
        </p:nvSpPr>
        <p:spPr/>
        <p:txBody>
          <a:bodyPr>
            <a:normAutofit/>
          </a:bodyPr>
          <a:lstStyle/>
          <a:p>
            <a:r>
              <a:rPr lang="en-US" dirty="0" smtClean="0"/>
              <a:t>Custodians/Trustees must issue a form 5498 to report contributions to an IRA</a:t>
            </a:r>
          </a:p>
          <a:p>
            <a:pPr lvl="1"/>
            <a:r>
              <a:rPr lang="en-US" dirty="0"/>
              <a:t>R</a:t>
            </a:r>
            <a:r>
              <a:rPr lang="en-US" dirty="0" smtClean="0"/>
              <a:t>eports </a:t>
            </a:r>
            <a:r>
              <a:rPr lang="en-US" dirty="0"/>
              <a:t>deductible and nondeductible contributions, conversions, </a:t>
            </a:r>
            <a:r>
              <a:rPr lang="en-US" dirty="0" smtClean="0"/>
              <a:t>rollovers </a:t>
            </a:r>
          </a:p>
          <a:p>
            <a:pPr lvl="1"/>
            <a:r>
              <a:rPr lang="en-US" dirty="0" smtClean="0"/>
              <a:t>Separate form </a:t>
            </a:r>
            <a:r>
              <a:rPr lang="en-US" dirty="0"/>
              <a:t>5498 for each IRA account to which </a:t>
            </a:r>
            <a:r>
              <a:rPr lang="en-US" dirty="0" smtClean="0"/>
              <a:t>contributions were made in a year </a:t>
            </a:r>
          </a:p>
          <a:p>
            <a:pPr lvl="1"/>
            <a:r>
              <a:rPr lang="en-US" dirty="0" smtClean="0"/>
              <a:t>Information needed to complete form 8606 for non-deductible contributions</a:t>
            </a: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5</a:t>
            </a:fld>
            <a:endParaRPr lang="en-US" altLang="en-US"/>
          </a:p>
        </p:txBody>
      </p:sp>
      <p:sp>
        <p:nvSpPr>
          <p:cNvPr id="5" name="Date Placeholder 4"/>
          <p:cNvSpPr>
            <a:spLocks noGrp="1"/>
          </p:cNvSpPr>
          <p:nvPr>
            <p:ph type="dt" sz="half" idx="10"/>
          </p:nvPr>
        </p:nvSpPr>
        <p:spPr/>
        <p:txBody>
          <a:bodyPr/>
          <a:lstStyle/>
          <a:p>
            <a:r>
              <a:rPr lang="en-US" smtClean="0"/>
              <a:t>11-04-2015</a:t>
            </a:r>
            <a:endParaRPr lang="en-US"/>
          </a:p>
        </p:txBody>
      </p:sp>
      <p:sp>
        <p:nvSpPr>
          <p:cNvPr id="6" name="Footer Placeholder 5"/>
          <p:cNvSpPr>
            <a:spLocks noGrp="1"/>
          </p:cNvSpPr>
          <p:nvPr>
            <p:ph type="ftr" sz="quarter" idx="3"/>
          </p:nvPr>
        </p:nvSpPr>
        <p:spPr/>
        <p:txBody>
          <a:bodyPr/>
          <a:lstStyle/>
          <a:p>
            <a:r>
              <a:rPr lang="en-US" smtClean="0"/>
              <a:t>NJ TAX TY2014 v1</a:t>
            </a:r>
            <a:endParaRPr lang="en-US"/>
          </a:p>
        </p:txBody>
      </p:sp>
    </p:spTree>
    <p:extLst>
      <p:ext uri="{BB962C8B-B14F-4D97-AF65-F5344CB8AC3E}">
        <p14:creationId xmlns:p14="http://schemas.microsoft.com/office/powerpoint/2010/main" val="127316578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NJ IRA Worksheet </a:t>
            </a:r>
            <a:r>
              <a:rPr lang="en-US" dirty="0"/>
              <a:t>c</a:t>
            </a:r>
            <a:r>
              <a:rPr lang="en-US" dirty="0" smtClean="0"/>
              <a:t>ontributions known – First Year of Withdrawal</a:t>
            </a:r>
            <a:endParaRPr lang="en-US" dirty="0"/>
          </a:p>
        </p:txBody>
      </p:sp>
      <p:sp>
        <p:nvSpPr>
          <p:cNvPr id="3" name="Content Placeholder 2"/>
          <p:cNvSpPr>
            <a:spLocks noGrp="1"/>
          </p:cNvSpPr>
          <p:nvPr>
            <p:ph idx="1"/>
          </p:nvPr>
        </p:nvSpPr>
        <p:spPr>
          <a:xfrm>
            <a:off x="609600" y="1524000"/>
            <a:ext cx="8077200" cy="4800600"/>
          </a:xfrm>
        </p:spPr>
        <p:txBody>
          <a:bodyPr>
            <a:normAutofit fontScale="92500" lnSpcReduction="10000"/>
          </a:bodyPr>
          <a:lstStyle/>
          <a:p>
            <a:r>
              <a:rPr lang="en-US" dirty="0" smtClean="0"/>
              <a:t>Line 1 – Enter value of IRA at end of tax year</a:t>
            </a:r>
          </a:p>
          <a:p>
            <a:r>
              <a:rPr lang="en-US" dirty="0" smtClean="0"/>
              <a:t>Line 2 – Total distribution – calculated field from 1099-R</a:t>
            </a:r>
          </a:p>
          <a:p>
            <a:r>
              <a:rPr lang="en-US" dirty="0" smtClean="0"/>
              <a:t>Line 3 – Calculated</a:t>
            </a:r>
          </a:p>
          <a:p>
            <a:r>
              <a:rPr lang="en-US" dirty="0" smtClean="0"/>
              <a:t>Line 4a – Enter total IRA contributions previously taxed</a:t>
            </a:r>
          </a:p>
          <a:p>
            <a:r>
              <a:rPr lang="en-US" dirty="0" smtClean="0"/>
              <a:t>Rest of lines in Part 1 calculated </a:t>
            </a:r>
          </a:p>
          <a:p>
            <a:r>
              <a:rPr lang="en-US" dirty="0" smtClean="0"/>
              <a:t>Line 8 – Excludable portion of distribution</a:t>
            </a:r>
          </a:p>
          <a:p>
            <a:r>
              <a:rPr lang="en-US" dirty="0" smtClean="0"/>
              <a:t>TW transfers taxable portion of distribution from Line 7 to NJ 1040 Line 19</a:t>
            </a:r>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0600"/>
            <a:ext cx="612648" cy="344615"/>
          </a:xfrm>
          <a:prstGeom prst="rect">
            <a:avLst/>
          </a:prstGeom>
        </p:spPr>
      </p:pic>
      <p:sp>
        <p:nvSpPr>
          <p:cNvPr id="4" name="Date Placeholder 3"/>
          <p:cNvSpPr>
            <a:spLocks noGrp="1"/>
          </p:cNvSpPr>
          <p:nvPr>
            <p:ph type="dt" sz="half" idx="10"/>
          </p:nvPr>
        </p:nvSpPr>
        <p:spPr/>
        <p:txBody>
          <a:bodyPr/>
          <a:lstStyle/>
          <a:p>
            <a:r>
              <a:rPr lang="en-US" smtClean="0"/>
              <a:t>11-04-2015</a:t>
            </a:r>
            <a:endParaRPr lang="en-US" dirty="0"/>
          </a:p>
        </p:txBody>
      </p:sp>
      <p:sp>
        <p:nvSpPr>
          <p:cNvPr id="5" name="Footer Placeholder 4"/>
          <p:cNvSpPr>
            <a:spLocks noGrp="1"/>
          </p:cNvSpPr>
          <p:nvPr>
            <p:ph type="ftr" sz="quarter" idx="3"/>
          </p:nvPr>
        </p:nvSpPr>
        <p:spPr/>
        <p:txBody>
          <a:bodyPr/>
          <a:lstStyle/>
          <a:p>
            <a:r>
              <a:rPr lang="en-US" smtClean="0"/>
              <a:t>NJ TAX TY2014 v1</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50</a:t>
            </a:fld>
            <a:endParaRPr lang="en-US"/>
          </a:p>
        </p:txBody>
      </p:sp>
    </p:spTree>
    <p:extLst>
      <p:ext uri="{BB962C8B-B14F-4D97-AF65-F5344CB8AC3E}">
        <p14:creationId xmlns:p14="http://schemas.microsoft.com/office/powerpoint/2010/main" val="76198371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3" cstate="print"/>
          <a:srcRect l="21698" t="11576" r="2830" b="3223"/>
          <a:stretch>
            <a:fillRect/>
          </a:stretch>
        </p:blipFill>
        <p:spPr bwMode="auto">
          <a:xfrm>
            <a:off x="609600" y="1600200"/>
            <a:ext cx="7924800" cy="4572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TW IRA Withdrawal Worksheet – First Year of Withdrawal</a:t>
            </a:r>
            <a:endParaRPr lang="en-US" dirty="0"/>
          </a:p>
        </p:txBody>
      </p:sp>
      <p:sp>
        <p:nvSpPr>
          <p:cNvPr id="6" name="Oval 5"/>
          <p:cNvSpPr/>
          <p:nvPr/>
        </p:nvSpPr>
        <p:spPr bwMode="auto">
          <a:xfrm>
            <a:off x="8001000" y="3886200"/>
            <a:ext cx="533400" cy="304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7" name="Oval 6"/>
          <p:cNvSpPr/>
          <p:nvPr/>
        </p:nvSpPr>
        <p:spPr bwMode="auto">
          <a:xfrm>
            <a:off x="8001000" y="4800600"/>
            <a:ext cx="497304" cy="3048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8" name="TextBox 7"/>
          <p:cNvSpPr txBox="1"/>
          <p:nvPr/>
        </p:nvSpPr>
        <p:spPr>
          <a:xfrm>
            <a:off x="4572000" y="3505200"/>
            <a:ext cx="2322095" cy="1077218"/>
          </a:xfrm>
          <a:prstGeom prst="rect">
            <a:avLst/>
          </a:prstGeom>
          <a:solidFill>
            <a:schemeClr val="accent5">
              <a:lumMod val="75000"/>
            </a:schemeClr>
          </a:solidFill>
          <a:ln>
            <a:solidFill>
              <a:srgbClr val="001132"/>
            </a:solidFill>
          </a:ln>
        </p:spPr>
        <p:txBody>
          <a:bodyPr wrap="square" rtlCol="0">
            <a:spAutoFit/>
          </a:bodyPr>
          <a:lstStyle/>
          <a:p>
            <a:r>
              <a:rPr lang="en-US" sz="1600" b="1" dirty="0" smtClean="0"/>
              <a:t>Complete lines 1 and 4a if information known for 1st year withdrawal</a:t>
            </a:r>
            <a:endParaRPr lang="en-US" sz="1600" b="1" dirty="0"/>
          </a:p>
        </p:txBody>
      </p:sp>
      <p:cxnSp>
        <p:nvCxnSpPr>
          <p:cNvPr id="12" name="Straight Arrow Connector 11"/>
          <p:cNvCxnSpPr>
            <a:stCxn id="8" idx="3"/>
            <a:endCxn id="7" idx="2"/>
          </p:cNvCxnSpPr>
          <p:nvPr/>
        </p:nvCxnSpPr>
        <p:spPr bwMode="auto">
          <a:xfrm>
            <a:off x="6894095" y="4043809"/>
            <a:ext cx="1106905" cy="909191"/>
          </a:xfrm>
          <a:prstGeom prst="straightConnector1">
            <a:avLst/>
          </a:prstGeom>
          <a:noFill/>
          <a:ln w="38100" cap="flat" cmpd="sng" algn="ctr">
            <a:solidFill>
              <a:srgbClr val="FF0000"/>
            </a:solidFill>
            <a:prstDash val="solid"/>
            <a:round/>
            <a:headEnd type="none" w="med" len="med"/>
            <a:tailEnd type="triangle"/>
          </a:ln>
          <a:effectLst/>
        </p:spPr>
      </p:cxnSp>
      <p:sp>
        <p:nvSpPr>
          <p:cNvPr id="14" name="Oval 13"/>
          <p:cNvSpPr/>
          <p:nvPr/>
        </p:nvSpPr>
        <p:spPr bwMode="auto">
          <a:xfrm>
            <a:off x="7696200" y="3200400"/>
            <a:ext cx="434179" cy="2286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15" name="TextBox 14"/>
          <p:cNvSpPr txBox="1"/>
          <p:nvPr/>
        </p:nvSpPr>
        <p:spPr>
          <a:xfrm>
            <a:off x="6019800" y="2057400"/>
            <a:ext cx="1447800" cy="646331"/>
          </a:xfrm>
          <a:prstGeom prst="rect">
            <a:avLst/>
          </a:prstGeom>
          <a:solidFill>
            <a:schemeClr val="accent5">
              <a:lumMod val="75000"/>
            </a:schemeClr>
          </a:solidFill>
          <a:ln>
            <a:solidFill>
              <a:srgbClr val="001132"/>
            </a:solidFill>
          </a:ln>
        </p:spPr>
        <p:txBody>
          <a:bodyPr wrap="square" rtlCol="0">
            <a:spAutoFit/>
          </a:bodyPr>
          <a:lstStyle/>
          <a:p>
            <a:r>
              <a:rPr lang="en-US" b="1" dirty="0" smtClean="0"/>
              <a:t>Enter copy number</a:t>
            </a:r>
            <a:endParaRPr lang="en-US" b="1" dirty="0"/>
          </a:p>
        </p:txBody>
      </p:sp>
      <p:cxnSp>
        <p:nvCxnSpPr>
          <p:cNvPr id="17" name="Straight Arrow Connector 16"/>
          <p:cNvCxnSpPr/>
          <p:nvPr/>
        </p:nvCxnSpPr>
        <p:spPr bwMode="auto">
          <a:xfrm>
            <a:off x="7315200" y="2743200"/>
            <a:ext cx="457200" cy="457200"/>
          </a:xfrm>
          <a:prstGeom prst="straightConnector1">
            <a:avLst/>
          </a:prstGeom>
          <a:noFill/>
          <a:ln w="38100" cap="flat" cmpd="sng" algn="ctr">
            <a:solidFill>
              <a:srgbClr val="FF0000"/>
            </a:solidFill>
            <a:prstDash val="solid"/>
            <a:round/>
            <a:headEnd type="none" w="med" len="med"/>
            <a:tailEnd type="triangle"/>
          </a:ln>
          <a:effectLst/>
        </p:spPr>
      </p:cxnSp>
      <p:pic>
        <p:nvPicPr>
          <p:cNvPr id="27" name="Picture 26"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66800"/>
            <a:ext cx="612648" cy="344615"/>
          </a:xfrm>
          <a:prstGeom prst="rect">
            <a:avLst/>
          </a:prstGeom>
        </p:spPr>
      </p:pic>
      <p:pic>
        <p:nvPicPr>
          <p:cNvPr id="20"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bwMode="auto">
          <a:xfrm>
            <a:off x="6858000" y="3886200"/>
            <a:ext cx="1066800" cy="76200"/>
          </a:xfrm>
          <a:prstGeom prst="straightConnector1">
            <a:avLst/>
          </a:prstGeom>
          <a:noFill/>
          <a:ln w="38100" cap="flat" cmpd="sng" algn="ctr">
            <a:solidFill>
              <a:srgbClr val="FF0000"/>
            </a:solidFill>
            <a:prstDash val="solid"/>
            <a:round/>
            <a:headEnd type="none" w="med" len="med"/>
            <a:tailEnd type="triangle"/>
          </a:ln>
          <a:effectLst/>
        </p:spPr>
      </p:cxnSp>
      <p:sp>
        <p:nvSpPr>
          <p:cNvPr id="3" name="Date Placeholder 2"/>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9" name="Slide Number Placeholder 8"/>
          <p:cNvSpPr>
            <a:spLocks noGrp="1"/>
          </p:cNvSpPr>
          <p:nvPr>
            <p:ph type="sldNum" sz="quarter" idx="11"/>
          </p:nvPr>
        </p:nvSpPr>
        <p:spPr/>
        <p:txBody>
          <a:bodyPr/>
          <a:lstStyle/>
          <a:p>
            <a:fld id="{251E97C6-B5EA-4059-8D5E-F0990EFE7977}" type="slidenum">
              <a:rPr lang="en-US" smtClean="0"/>
              <a:pPr/>
              <a:t>51</a:t>
            </a:fld>
            <a:endParaRPr lang="en-US"/>
          </a:p>
        </p:txBody>
      </p:sp>
      <p:sp>
        <p:nvSpPr>
          <p:cNvPr id="39" name="TextBox 38"/>
          <p:cNvSpPr txBox="1"/>
          <p:nvPr/>
        </p:nvSpPr>
        <p:spPr>
          <a:xfrm>
            <a:off x="3733800" y="5562600"/>
            <a:ext cx="4176913" cy="338554"/>
          </a:xfrm>
          <a:prstGeom prst="rect">
            <a:avLst/>
          </a:prstGeom>
          <a:solidFill>
            <a:schemeClr val="accent5">
              <a:lumMod val="75000"/>
            </a:schemeClr>
          </a:solidFill>
          <a:ln>
            <a:solidFill>
              <a:srgbClr val="001132"/>
            </a:solidFill>
          </a:ln>
        </p:spPr>
        <p:txBody>
          <a:bodyPr wrap="none" rtlCol="0">
            <a:spAutoFit/>
          </a:bodyPr>
          <a:lstStyle/>
          <a:p>
            <a:r>
              <a:rPr lang="en-US" sz="1600" b="1" dirty="0" smtClean="0"/>
              <a:t>Taxable amount of this year’s withdrawal</a:t>
            </a:r>
            <a:endParaRPr lang="en-US" sz="1600" b="1" dirty="0"/>
          </a:p>
        </p:txBody>
      </p:sp>
      <p:sp>
        <p:nvSpPr>
          <p:cNvPr id="40" name="Oval 39"/>
          <p:cNvSpPr/>
          <p:nvPr/>
        </p:nvSpPr>
        <p:spPr bwMode="auto">
          <a:xfrm>
            <a:off x="8077200" y="5715000"/>
            <a:ext cx="434179" cy="2286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cxnSp>
        <p:nvCxnSpPr>
          <p:cNvPr id="42" name="Straight Arrow Connector 41"/>
          <p:cNvCxnSpPr>
            <a:stCxn id="39" idx="3"/>
            <a:endCxn id="40" idx="1"/>
          </p:cNvCxnSpPr>
          <p:nvPr/>
        </p:nvCxnSpPr>
        <p:spPr bwMode="auto">
          <a:xfrm>
            <a:off x="7910713" y="5731877"/>
            <a:ext cx="230071" cy="16601"/>
          </a:xfrm>
          <a:prstGeom prst="straightConnector1">
            <a:avLst/>
          </a:prstGeom>
          <a:noFill/>
          <a:ln w="38100" cap="flat" cmpd="sng" algn="ctr">
            <a:solidFill>
              <a:srgbClr val="FF0000"/>
            </a:solidFill>
            <a:prstDash val="solid"/>
            <a:round/>
            <a:headEnd type="none" w="med" len="med"/>
            <a:tailEnd type="triangle"/>
          </a:ln>
          <a:effectLst/>
        </p:spPr>
      </p:cxnSp>
      <p:sp>
        <p:nvSpPr>
          <p:cNvPr id="46" name="TextBox 45"/>
          <p:cNvSpPr txBox="1"/>
          <p:nvPr/>
        </p:nvSpPr>
        <p:spPr>
          <a:xfrm>
            <a:off x="3124200" y="6019800"/>
            <a:ext cx="4511171" cy="338554"/>
          </a:xfrm>
          <a:prstGeom prst="rect">
            <a:avLst/>
          </a:prstGeom>
          <a:solidFill>
            <a:schemeClr val="accent5">
              <a:lumMod val="75000"/>
            </a:schemeClr>
          </a:solidFill>
          <a:ln>
            <a:solidFill>
              <a:srgbClr val="001132"/>
            </a:solidFill>
          </a:ln>
        </p:spPr>
        <p:txBody>
          <a:bodyPr wrap="none" rtlCol="0">
            <a:spAutoFit/>
          </a:bodyPr>
          <a:lstStyle/>
          <a:p>
            <a:r>
              <a:rPr lang="en-US" sz="1600" b="1" dirty="0" smtClean="0"/>
              <a:t>Excludable amount of this year’s withdrawal</a:t>
            </a:r>
            <a:endParaRPr lang="en-US" sz="1600" b="1" dirty="0"/>
          </a:p>
        </p:txBody>
      </p:sp>
      <p:sp>
        <p:nvSpPr>
          <p:cNvPr id="47" name="Oval 46"/>
          <p:cNvSpPr/>
          <p:nvPr/>
        </p:nvSpPr>
        <p:spPr bwMode="auto">
          <a:xfrm>
            <a:off x="8077200" y="5943600"/>
            <a:ext cx="434179" cy="2286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cxnSp>
        <p:nvCxnSpPr>
          <p:cNvPr id="48" name="Straight Arrow Connector 47"/>
          <p:cNvCxnSpPr/>
          <p:nvPr/>
        </p:nvCxnSpPr>
        <p:spPr bwMode="auto">
          <a:xfrm>
            <a:off x="7696200" y="6172200"/>
            <a:ext cx="381000" cy="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7175251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NJ IRA Worksheet </a:t>
            </a:r>
            <a:r>
              <a:rPr lang="en-US" dirty="0"/>
              <a:t>c</a:t>
            </a:r>
            <a:r>
              <a:rPr lang="en-US" dirty="0" smtClean="0"/>
              <a:t>ontributions known – Second &amp; Subsequent Years</a:t>
            </a:r>
            <a:endParaRPr lang="en-US" dirty="0"/>
          </a:p>
        </p:txBody>
      </p:sp>
      <p:sp>
        <p:nvSpPr>
          <p:cNvPr id="3" name="Content Placeholder 2"/>
          <p:cNvSpPr>
            <a:spLocks noGrp="1"/>
          </p:cNvSpPr>
          <p:nvPr>
            <p:ph idx="1"/>
          </p:nvPr>
        </p:nvSpPr>
        <p:spPr>
          <a:xfrm>
            <a:off x="609600" y="1524000"/>
            <a:ext cx="8077200" cy="4800600"/>
          </a:xfrm>
        </p:spPr>
        <p:txBody>
          <a:bodyPr>
            <a:normAutofit fontScale="77500" lnSpcReduction="20000"/>
          </a:bodyPr>
          <a:lstStyle/>
          <a:p>
            <a:r>
              <a:rPr lang="en-US" dirty="0" smtClean="0"/>
              <a:t>Part I Line 1 – Enter value of IRA at end of tax year</a:t>
            </a:r>
          </a:p>
          <a:p>
            <a:r>
              <a:rPr lang="en-US" dirty="0" smtClean="0"/>
              <a:t>Part II Lines a, b, c – Enter values from last year’s IRA Worksheet</a:t>
            </a:r>
          </a:p>
          <a:p>
            <a:pPr lvl="1"/>
            <a:r>
              <a:rPr lang="en-US" dirty="0" smtClean="0"/>
              <a:t>Screen tells you what line to reference from last year</a:t>
            </a:r>
          </a:p>
          <a:p>
            <a:r>
              <a:rPr lang="en-US" dirty="0" smtClean="0"/>
              <a:t>Part II Line f – Enter IRA contributions during current tax year  </a:t>
            </a:r>
          </a:p>
          <a:p>
            <a:r>
              <a:rPr lang="en-US" dirty="0" smtClean="0"/>
              <a:t>TW calculates rest of lines in Part II</a:t>
            </a:r>
          </a:p>
          <a:p>
            <a:r>
              <a:rPr lang="en-US" dirty="0" smtClean="0"/>
              <a:t>TW transfers total unrecovered contributions calculated in Part II to Part I Line 4b</a:t>
            </a:r>
          </a:p>
          <a:p>
            <a:r>
              <a:rPr lang="en-US" dirty="0" smtClean="0"/>
              <a:t>Line 8 – Excludable portion of distribution</a:t>
            </a:r>
          </a:p>
          <a:p>
            <a:r>
              <a:rPr lang="en-US" dirty="0" smtClean="0"/>
              <a:t>TW transfers taxable portion of distribution from Line 7 to NJ 1040 Line 19a and the excludable portion to Line 19b</a:t>
            </a:r>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0600"/>
            <a:ext cx="612648" cy="344615"/>
          </a:xfrm>
          <a:prstGeom prst="rect">
            <a:avLst/>
          </a:prstGeom>
        </p:spPr>
      </p:pic>
      <p:sp>
        <p:nvSpPr>
          <p:cNvPr id="4" name="Date Placeholder 3"/>
          <p:cNvSpPr>
            <a:spLocks noGrp="1"/>
          </p:cNvSpPr>
          <p:nvPr>
            <p:ph type="dt" sz="half" idx="10"/>
          </p:nvPr>
        </p:nvSpPr>
        <p:spPr/>
        <p:txBody>
          <a:bodyPr/>
          <a:lstStyle/>
          <a:p>
            <a:r>
              <a:rPr lang="en-US" smtClean="0"/>
              <a:t>11-04-2015</a:t>
            </a:r>
            <a:endParaRPr lang="en-US" dirty="0"/>
          </a:p>
        </p:txBody>
      </p:sp>
      <p:sp>
        <p:nvSpPr>
          <p:cNvPr id="5" name="Footer Placeholder 4"/>
          <p:cNvSpPr>
            <a:spLocks noGrp="1"/>
          </p:cNvSpPr>
          <p:nvPr>
            <p:ph type="ftr" sz="quarter" idx="3"/>
          </p:nvPr>
        </p:nvSpPr>
        <p:spPr/>
        <p:txBody>
          <a:bodyPr/>
          <a:lstStyle/>
          <a:p>
            <a:r>
              <a:rPr lang="en-US" smtClean="0"/>
              <a:t>NJ TAX TY2014 v1</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52</a:t>
            </a:fld>
            <a:endParaRPr lang="en-US"/>
          </a:p>
        </p:txBody>
      </p:sp>
    </p:spTree>
    <p:extLst>
      <p:ext uri="{BB962C8B-B14F-4D97-AF65-F5344CB8AC3E}">
        <p14:creationId xmlns:p14="http://schemas.microsoft.com/office/powerpoint/2010/main" val="296910083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Grp="1" noChangeAspect="1" noChangeArrowheads="1"/>
          </p:cNvPicPr>
          <p:nvPr>
            <p:ph idx="1"/>
          </p:nvPr>
        </p:nvPicPr>
        <p:blipFill>
          <a:blip r:embed="rId3" cstate="print"/>
          <a:srcRect l="22642" t="19929" r="2830" b="3223"/>
          <a:stretch>
            <a:fillRect/>
          </a:stretch>
        </p:blipFill>
        <p:spPr bwMode="auto">
          <a:xfrm>
            <a:off x="609600" y="1600200"/>
            <a:ext cx="7848600" cy="44958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TW NJ IRA Withdrawal Worksheet – Second and Later Years</a:t>
            </a:r>
            <a:endParaRPr lang="en-US" dirty="0"/>
          </a:p>
        </p:txBody>
      </p:sp>
      <p:sp>
        <p:nvSpPr>
          <p:cNvPr id="7" name="Oval 6"/>
          <p:cNvSpPr/>
          <p:nvPr/>
        </p:nvSpPr>
        <p:spPr bwMode="auto">
          <a:xfrm>
            <a:off x="8001000" y="4572000"/>
            <a:ext cx="421104" cy="6858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8" name="TextBox 7"/>
          <p:cNvSpPr txBox="1"/>
          <p:nvPr/>
        </p:nvSpPr>
        <p:spPr>
          <a:xfrm>
            <a:off x="3962400" y="4724400"/>
            <a:ext cx="2626895" cy="830997"/>
          </a:xfrm>
          <a:prstGeom prst="rect">
            <a:avLst/>
          </a:prstGeom>
          <a:solidFill>
            <a:schemeClr val="accent5">
              <a:lumMod val="75000"/>
            </a:schemeClr>
          </a:solidFill>
          <a:ln>
            <a:solidFill>
              <a:srgbClr val="001132"/>
            </a:solidFill>
          </a:ln>
        </p:spPr>
        <p:txBody>
          <a:bodyPr wrap="square" rtlCol="0">
            <a:spAutoFit/>
          </a:bodyPr>
          <a:lstStyle/>
          <a:p>
            <a:r>
              <a:rPr lang="en-US" sz="1600" b="1" dirty="0" smtClean="0"/>
              <a:t>Enter amounts for Lines a, b &amp; c from prior year’s IRA Worksheet</a:t>
            </a:r>
            <a:endParaRPr lang="en-US" sz="1600" b="1" dirty="0"/>
          </a:p>
        </p:txBody>
      </p:sp>
      <p:sp>
        <p:nvSpPr>
          <p:cNvPr id="14" name="Oval 13"/>
          <p:cNvSpPr/>
          <p:nvPr/>
        </p:nvSpPr>
        <p:spPr bwMode="auto">
          <a:xfrm>
            <a:off x="7848600" y="1676400"/>
            <a:ext cx="609600" cy="2286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15" name="TextBox 14"/>
          <p:cNvSpPr txBox="1"/>
          <p:nvPr/>
        </p:nvSpPr>
        <p:spPr>
          <a:xfrm>
            <a:off x="4419600" y="1828800"/>
            <a:ext cx="3048000" cy="338554"/>
          </a:xfrm>
          <a:prstGeom prst="rect">
            <a:avLst/>
          </a:prstGeom>
          <a:solidFill>
            <a:schemeClr val="accent5">
              <a:lumMod val="75000"/>
            </a:schemeClr>
          </a:solidFill>
          <a:ln>
            <a:solidFill>
              <a:srgbClr val="001132"/>
            </a:solidFill>
          </a:ln>
        </p:spPr>
        <p:txBody>
          <a:bodyPr wrap="square" rtlCol="0">
            <a:spAutoFit/>
          </a:bodyPr>
          <a:lstStyle/>
          <a:p>
            <a:r>
              <a:rPr lang="en-US" sz="1600" b="1" dirty="0" smtClean="0"/>
              <a:t>Enter value of IRA on 12/31</a:t>
            </a:r>
            <a:endParaRPr lang="en-US" sz="1600" b="1" dirty="0"/>
          </a:p>
        </p:txBody>
      </p:sp>
      <p:cxnSp>
        <p:nvCxnSpPr>
          <p:cNvPr id="17" name="Straight Arrow Connector 16"/>
          <p:cNvCxnSpPr>
            <a:stCxn id="15" idx="3"/>
          </p:cNvCxnSpPr>
          <p:nvPr/>
        </p:nvCxnSpPr>
        <p:spPr bwMode="auto">
          <a:xfrm flipV="1">
            <a:off x="7467600" y="1905000"/>
            <a:ext cx="457200" cy="93077"/>
          </a:xfrm>
          <a:prstGeom prst="straightConnector1">
            <a:avLst/>
          </a:prstGeom>
          <a:noFill/>
          <a:ln w="38100" cap="flat" cmpd="sng" algn="ctr">
            <a:solidFill>
              <a:srgbClr val="FF0000"/>
            </a:solidFill>
            <a:prstDash val="solid"/>
            <a:round/>
            <a:headEnd type="none" w="med" len="med"/>
            <a:tailEnd type="triangle"/>
          </a:ln>
          <a:effectLst/>
        </p:spPr>
      </p:cxnSp>
      <p:pic>
        <p:nvPicPr>
          <p:cNvPr id="27" name="Picture 26"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66800"/>
            <a:ext cx="612648" cy="344615"/>
          </a:xfrm>
          <a:prstGeom prst="rect">
            <a:avLst/>
          </a:prstGeom>
        </p:spPr>
      </p:pic>
      <p:pic>
        <p:nvPicPr>
          <p:cNvPr id="20"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a:stCxn id="8" idx="3"/>
          </p:cNvCxnSpPr>
          <p:nvPr/>
        </p:nvCxnSpPr>
        <p:spPr bwMode="auto">
          <a:xfrm flipV="1">
            <a:off x="6589295" y="4876801"/>
            <a:ext cx="1335505" cy="263098"/>
          </a:xfrm>
          <a:prstGeom prst="straightConnector1">
            <a:avLst/>
          </a:prstGeom>
          <a:noFill/>
          <a:ln w="38100" cap="flat" cmpd="sng" algn="ctr">
            <a:solidFill>
              <a:srgbClr val="FF0000"/>
            </a:solidFill>
            <a:prstDash val="solid"/>
            <a:round/>
            <a:headEnd type="none" w="med" len="med"/>
            <a:tailEnd type="triangle"/>
          </a:ln>
          <a:effectLst/>
        </p:spPr>
      </p:cxnSp>
      <p:sp>
        <p:nvSpPr>
          <p:cNvPr id="3" name="Date Placeholder 2"/>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9" name="Slide Number Placeholder 8"/>
          <p:cNvSpPr>
            <a:spLocks noGrp="1"/>
          </p:cNvSpPr>
          <p:nvPr>
            <p:ph type="sldNum" sz="quarter" idx="11"/>
          </p:nvPr>
        </p:nvSpPr>
        <p:spPr/>
        <p:txBody>
          <a:bodyPr/>
          <a:lstStyle/>
          <a:p>
            <a:fld id="{251E97C6-B5EA-4059-8D5E-F0990EFE7977}" type="slidenum">
              <a:rPr lang="en-US" smtClean="0"/>
              <a:pPr/>
              <a:t>53</a:t>
            </a:fld>
            <a:endParaRPr lang="en-US"/>
          </a:p>
        </p:txBody>
      </p:sp>
      <p:sp>
        <p:nvSpPr>
          <p:cNvPr id="39" name="TextBox 38"/>
          <p:cNvSpPr txBox="1"/>
          <p:nvPr/>
        </p:nvSpPr>
        <p:spPr>
          <a:xfrm>
            <a:off x="1676400" y="3505200"/>
            <a:ext cx="5613203" cy="338554"/>
          </a:xfrm>
          <a:prstGeom prst="rect">
            <a:avLst/>
          </a:prstGeom>
          <a:solidFill>
            <a:schemeClr val="accent5">
              <a:lumMod val="75000"/>
            </a:schemeClr>
          </a:solidFill>
          <a:ln>
            <a:solidFill>
              <a:srgbClr val="001132"/>
            </a:solidFill>
          </a:ln>
        </p:spPr>
        <p:txBody>
          <a:bodyPr wrap="none" rtlCol="0">
            <a:spAutoFit/>
          </a:bodyPr>
          <a:lstStyle/>
          <a:p>
            <a:r>
              <a:rPr lang="en-US" sz="1600" b="1" dirty="0" smtClean="0"/>
              <a:t>Taxable &amp; excludable amounts of this year’s withdrawal</a:t>
            </a:r>
            <a:endParaRPr lang="en-US" sz="1600" b="1" dirty="0"/>
          </a:p>
        </p:txBody>
      </p:sp>
      <p:sp>
        <p:nvSpPr>
          <p:cNvPr id="46" name="TextBox 45"/>
          <p:cNvSpPr txBox="1"/>
          <p:nvPr/>
        </p:nvSpPr>
        <p:spPr>
          <a:xfrm>
            <a:off x="3352800" y="5791200"/>
            <a:ext cx="3383042" cy="338554"/>
          </a:xfrm>
          <a:prstGeom prst="rect">
            <a:avLst/>
          </a:prstGeom>
          <a:solidFill>
            <a:schemeClr val="accent5">
              <a:lumMod val="75000"/>
            </a:schemeClr>
          </a:solidFill>
          <a:ln>
            <a:solidFill>
              <a:srgbClr val="001132"/>
            </a:solidFill>
          </a:ln>
        </p:spPr>
        <p:txBody>
          <a:bodyPr wrap="none" rtlCol="0">
            <a:spAutoFit/>
          </a:bodyPr>
          <a:lstStyle/>
          <a:p>
            <a:r>
              <a:rPr lang="en-US" sz="1600" b="1" dirty="0" smtClean="0"/>
              <a:t>Enter IRA contributions this year</a:t>
            </a:r>
            <a:endParaRPr lang="en-US" sz="1600" b="1" dirty="0"/>
          </a:p>
        </p:txBody>
      </p:sp>
      <p:sp>
        <p:nvSpPr>
          <p:cNvPr id="47" name="Oval 46"/>
          <p:cNvSpPr/>
          <p:nvPr/>
        </p:nvSpPr>
        <p:spPr bwMode="auto">
          <a:xfrm>
            <a:off x="8001000" y="5562600"/>
            <a:ext cx="434179" cy="2286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cxnSp>
        <p:nvCxnSpPr>
          <p:cNvPr id="65" name="Straight Arrow Connector 64"/>
          <p:cNvCxnSpPr/>
          <p:nvPr/>
        </p:nvCxnSpPr>
        <p:spPr bwMode="auto">
          <a:xfrm flipV="1">
            <a:off x="6629400" y="5715000"/>
            <a:ext cx="1295400" cy="152400"/>
          </a:xfrm>
          <a:prstGeom prst="straightConnector1">
            <a:avLst/>
          </a:prstGeom>
          <a:noFill/>
          <a:ln w="38100" cap="flat" cmpd="sng" algn="ctr">
            <a:solidFill>
              <a:srgbClr val="FF0000"/>
            </a:solidFill>
            <a:prstDash val="solid"/>
            <a:round/>
            <a:headEnd type="none" w="med" len="med"/>
            <a:tailEnd type="triangle"/>
          </a:ln>
          <a:effectLst/>
        </p:spPr>
      </p:cxnSp>
      <p:sp>
        <p:nvSpPr>
          <p:cNvPr id="73" name="Oval 72"/>
          <p:cNvSpPr/>
          <p:nvPr/>
        </p:nvSpPr>
        <p:spPr bwMode="auto">
          <a:xfrm>
            <a:off x="8001000" y="3581400"/>
            <a:ext cx="457200" cy="533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cxnSp>
        <p:nvCxnSpPr>
          <p:cNvPr id="74" name="Straight Arrow Connector 73"/>
          <p:cNvCxnSpPr>
            <a:stCxn id="39" idx="3"/>
          </p:cNvCxnSpPr>
          <p:nvPr/>
        </p:nvCxnSpPr>
        <p:spPr bwMode="auto">
          <a:xfrm>
            <a:off x="7289603" y="3674477"/>
            <a:ext cx="736994" cy="11864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4488629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NJ 1040 Line 19b – Adjustments</a:t>
            </a:r>
            <a:br>
              <a:rPr lang="en-US" sz="2800" dirty="0" smtClean="0"/>
            </a:br>
            <a:r>
              <a:rPr lang="en-US" sz="2800" dirty="0" smtClean="0"/>
              <a:t>Excludable Pensions, Annuities, &amp; IRA Withdrawals</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NJ 1040 Line 19b should include the excludable portion of any distribution you received from a contributory pension, annuity, or IRA. This is the amount that represents your previously taxed contributions to the plan</a:t>
            </a:r>
          </a:p>
          <a:p>
            <a:r>
              <a:rPr lang="en-US" dirty="0" smtClean="0"/>
              <a:t>For IRAs, if NJ IRA Worksheet is completed, TW will automatically put non-taxable amount of IRA distribution on NJ 1040 Line 19b </a:t>
            </a:r>
          </a:p>
          <a:p>
            <a:r>
              <a:rPr lang="en-US" dirty="0" smtClean="0"/>
              <a:t>For pension distributions that have a NJ non-taxable portion, you must make a manual  adjustment to line 19b </a:t>
            </a:r>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612648" cy="344615"/>
          </a:xfrm>
          <a:prstGeom prst="rect">
            <a:avLst/>
          </a:prstGeom>
        </p:spPr>
      </p:pic>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11-04-2015</a:t>
            </a:r>
            <a:endParaRPr lang="en-US" dirty="0"/>
          </a:p>
        </p:txBody>
      </p:sp>
      <p:sp>
        <p:nvSpPr>
          <p:cNvPr id="5" name="Footer Placeholder 4"/>
          <p:cNvSpPr>
            <a:spLocks noGrp="1"/>
          </p:cNvSpPr>
          <p:nvPr>
            <p:ph type="ftr" sz="quarter" idx="3"/>
          </p:nvPr>
        </p:nvSpPr>
        <p:spPr/>
        <p:txBody>
          <a:bodyPr/>
          <a:lstStyle/>
          <a:p>
            <a:r>
              <a:rPr lang="en-US" smtClean="0"/>
              <a:t>NJ TAX TY2014 v1</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54</a:t>
            </a:fld>
            <a:endParaRPr lang="en-US"/>
          </a:p>
        </p:txBody>
      </p:sp>
    </p:spTree>
    <p:extLst>
      <p:ext uri="{BB962C8B-B14F-4D97-AF65-F5344CB8AC3E}">
        <p14:creationId xmlns:p14="http://schemas.microsoft.com/office/powerpoint/2010/main" val="18602857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smtClean="0"/>
              <a:t>NJ 1040 Line 19b – Adjustments Excludable Pensions, Annuities, &amp; IRA Withdrawals</a:t>
            </a:r>
            <a:endParaRPr lang="en-US" sz="2800" b="0" dirty="0"/>
          </a:p>
        </p:txBody>
      </p:sp>
      <p:sp>
        <p:nvSpPr>
          <p:cNvPr id="3" name="Content Placeholder 2"/>
          <p:cNvSpPr>
            <a:spLocks noGrp="1"/>
          </p:cNvSpPr>
          <p:nvPr>
            <p:ph idx="1"/>
          </p:nvPr>
        </p:nvSpPr>
        <p:spPr>
          <a:xfrm>
            <a:off x="609600" y="1524000"/>
            <a:ext cx="8077200" cy="4800600"/>
          </a:xfrm>
        </p:spPr>
        <p:txBody>
          <a:bodyPr>
            <a:normAutofit fontScale="70000" lnSpcReduction="20000"/>
          </a:bodyPr>
          <a:lstStyle/>
          <a:p>
            <a:pPr lvl="1"/>
            <a:r>
              <a:rPr lang="en-US" sz="3600" dirty="0" smtClean="0"/>
              <a:t>Attach a scratch pad to NJ Line 19b</a:t>
            </a:r>
          </a:p>
          <a:p>
            <a:pPr lvl="1"/>
            <a:r>
              <a:rPr lang="en-US" sz="3600" dirty="0" smtClean="0"/>
              <a:t>Add the non-taxable amount to the scratch pad</a:t>
            </a:r>
          </a:p>
          <a:p>
            <a:pPr lvl="2"/>
            <a:r>
              <a:rPr lang="en-US" sz="2600" dirty="0" smtClean="0"/>
              <a:t>Include:</a:t>
            </a:r>
          </a:p>
          <a:p>
            <a:pPr lvl="2">
              <a:buNone/>
            </a:pPr>
            <a:r>
              <a:rPr lang="en-US" sz="2600" dirty="0" smtClean="0"/>
              <a:t>Non-taxable amounts calculated on the Simplified Method Worksheet</a:t>
            </a:r>
          </a:p>
          <a:p>
            <a:pPr lvl="2">
              <a:buNone/>
            </a:pPr>
            <a:r>
              <a:rPr lang="en-US" sz="2600" dirty="0" smtClean="0"/>
              <a:t>The difference amount anytime the 1099-R Box 1 is different than Box 2a</a:t>
            </a:r>
          </a:p>
          <a:p>
            <a:pPr lvl="2">
              <a:buNone/>
            </a:pPr>
            <a:r>
              <a:rPr lang="en-US" sz="2600" dirty="0" smtClean="0"/>
              <a:t>The full amount received when using the Three-Year Rule until all of the contributions are recovered</a:t>
            </a:r>
          </a:p>
          <a:p>
            <a:pPr lvl="2"/>
            <a:r>
              <a:rPr lang="en-US" sz="2600" dirty="0" smtClean="0"/>
              <a:t>Do not includes pensions that are not taxed in NJ such as  military pensions, disability pensions under 65,  and Railroad Retirement Tier 2 pensions </a:t>
            </a:r>
          </a:p>
          <a:p>
            <a:pPr lvl="1"/>
            <a:r>
              <a:rPr lang="en-US" sz="3600" dirty="0" smtClean="0"/>
              <a:t>Make Line 19b adjustments as you are entering pensions into </a:t>
            </a:r>
            <a:r>
              <a:rPr lang="en-US" sz="3600" dirty="0" err="1" smtClean="0"/>
              <a:t>TaxWise</a:t>
            </a:r>
            <a:endParaRPr lang="en-US" sz="3600" dirty="0" smtClean="0"/>
          </a:p>
          <a:p>
            <a:r>
              <a:rPr lang="en-US" sz="4300" dirty="0" smtClean="0"/>
              <a:t>Refer to TaxPrep4Free.org “NJ Special Handling” document for details</a:t>
            </a:r>
            <a:endParaRPr lang="en-US" sz="4300" dirty="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612648" cy="344615"/>
          </a:xfrm>
          <a:prstGeom prst="rect">
            <a:avLst/>
          </a:prstGeom>
        </p:spPr>
      </p:pic>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11-04-2015</a:t>
            </a:r>
            <a:endParaRPr lang="en-US" dirty="0"/>
          </a:p>
        </p:txBody>
      </p:sp>
      <p:sp>
        <p:nvSpPr>
          <p:cNvPr id="5" name="Footer Placeholder 4"/>
          <p:cNvSpPr>
            <a:spLocks noGrp="1"/>
          </p:cNvSpPr>
          <p:nvPr>
            <p:ph type="ftr" sz="quarter" idx="3"/>
          </p:nvPr>
        </p:nvSpPr>
        <p:spPr/>
        <p:txBody>
          <a:bodyPr/>
          <a:lstStyle/>
          <a:p>
            <a:r>
              <a:rPr lang="en-US" smtClean="0"/>
              <a:t>NJ TAX TY2014 v1</a:t>
            </a:r>
            <a:endParaRPr lang="en-US" dirty="0"/>
          </a:p>
        </p:txBody>
      </p:sp>
      <p:sp>
        <p:nvSpPr>
          <p:cNvPr id="8" name="Slide Number Placeholder 7"/>
          <p:cNvSpPr>
            <a:spLocks noGrp="1"/>
          </p:cNvSpPr>
          <p:nvPr>
            <p:ph type="sldNum" sz="quarter" idx="11"/>
          </p:nvPr>
        </p:nvSpPr>
        <p:spPr/>
        <p:txBody>
          <a:bodyPr/>
          <a:lstStyle/>
          <a:p>
            <a:fld id="{251E97C6-B5EA-4059-8D5E-F0990EFE7977}" type="slidenum">
              <a:rPr lang="en-US" smtClean="0"/>
              <a:pPr/>
              <a:t>55</a:t>
            </a:fld>
            <a:endParaRPr lang="en-US"/>
          </a:p>
        </p:txBody>
      </p:sp>
      <p:sp>
        <p:nvSpPr>
          <p:cNvPr id="9" name="TextBox 8"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Tree>
    <p:extLst>
      <p:ext uri="{BB962C8B-B14F-4D97-AF65-F5344CB8AC3E}">
        <p14:creationId xmlns:p14="http://schemas.microsoft.com/office/powerpoint/2010/main" val="175079771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3" cstate="print"/>
          <a:srcRect/>
          <a:stretch>
            <a:fillRect/>
          </a:stretch>
        </p:blipFill>
        <p:spPr bwMode="auto">
          <a:xfrm>
            <a:off x="609600" y="1600200"/>
            <a:ext cx="8077200" cy="4190999"/>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200" dirty="0" smtClean="0"/>
              <a:t>TW- Retirement Income on NJ 1040 Lines 19a &amp; 19b after IRA Worksheet Completed</a:t>
            </a:r>
            <a:endParaRPr lang="en-US" sz="3200" dirty="0"/>
          </a:p>
        </p:txBody>
      </p:sp>
      <p:pic>
        <p:nvPicPr>
          <p:cNvPr id="6" name="Picture 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146"/>
            <a:ext cx="612648" cy="344615"/>
          </a:xfrm>
          <a:prstGeom prst="rect">
            <a:avLst/>
          </a:prstGeom>
        </p:spPr>
      </p:pic>
      <p:pic>
        <p:nvPicPr>
          <p:cNvPr id="7"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0" y="3733800"/>
            <a:ext cx="4267200" cy="369332"/>
          </a:xfrm>
          <a:prstGeom prst="rect">
            <a:avLst/>
          </a:prstGeom>
          <a:solidFill>
            <a:schemeClr val="accent5">
              <a:lumMod val="75000"/>
            </a:schemeClr>
          </a:solidFill>
        </p:spPr>
        <p:txBody>
          <a:bodyPr wrap="square" rtlCol="0">
            <a:spAutoFit/>
          </a:bodyPr>
          <a:lstStyle/>
          <a:p>
            <a:r>
              <a:rPr lang="en-US" b="1" dirty="0" smtClean="0"/>
              <a:t>Now includes pension + IRA income</a:t>
            </a:r>
            <a:endParaRPr lang="en-US" b="1" dirty="0"/>
          </a:p>
        </p:txBody>
      </p:sp>
      <p:cxnSp>
        <p:nvCxnSpPr>
          <p:cNvPr id="10" name="Straight Arrow Connector 9"/>
          <p:cNvCxnSpPr>
            <a:endCxn id="13" idx="2"/>
          </p:cNvCxnSpPr>
          <p:nvPr/>
        </p:nvCxnSpPr>
        <p:spPr bwMode="auto">
          <a:xfrm>
            <a:off x="6553200" y="4114800"/>
            <a:ext cx="1600200" cy="571500"/>
          </a:xfrm>
          <a:prstGeom prst="straightConnector1">
            <a:avLst/>
          </a:prstGeom>
          <a:noFill/>
          <a:ln w="38100" cap="flat" cmpd="sng" algn="ctr">
            <a:solidFill>
              <a:srgbClr val="FF0000"/>
            </a:solidFill>
            <a:prstDash val="solid"/>
            <a:round/>
            <a:headEnd type="none" w="med" len="med"/>
            <a:tailEnd type="triangle"/>
          </a:ln>
          <a:effectLst/>
        </p:spPr>
      </p:cxnSp>
      <p:sp>
        <p:nvSpPr>
          <p:cNvPr id="13" name="Oval 5"/>
          <p:cNvSpPr>
            <a:spLocks noChangeArrowheads="1"/>
          </p:cNvSpPr>
          <p:nvPr/>
        </p:nvSpPr>
        <p:spPr bwMode="auto">
          <a:xfrm>
            <a:off x="8153400" y="44958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3" name="Date Placeholder 2"/>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56</a:t>
            </a:fld>
            <a:endParaRPr lang="en-US"/>
          </a:p>
        </p:txBody>
      </p:sp>
      <p:sp>
        <p:nvSpPr>
          <p:cNvPr id="20" name="TextBox 19"/>
          <p:cNvSpPr txBox="1"/>
          <p:nvPr/>
        </p:nvSpPr>
        <p:spPr>
          <a:xfrm>
            <a:off x="3733800" y="5791200"/>
            <a:ext cx="4331057"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Excludable portion of IRA distribution</a:t>
            </a:r>
            <a:endParaRPr lang="en-US" b="1" dirty="0"/>
          </a:p>
        </p:txBody>
      </p:sp>
      <p:sp>
        <p:nvSpPr>
          <p:cNvPr id="21" name="Oval 20"/>
          <p:cNvSpPr/>
          <p:nvPr/>
        </p:nvSpPr>
        <p:spPr bwMode="auto">
          <a:xfrm>
            <a:off x="8229600" y="5181600"/>
            <a:ext cx="434179" cy="4572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p:nvPr/>
        </p:nvCxnSpPr>
        <p:spPr bwMode="auto">
          <a:xfrm flipV="1">
            <a:off x="7239000" y="5410200"/>
            <a:ext cx="914400" cy="38100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0779201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Grp="1" noChangeAspect="1" noChangeArrowheads="1"/>
          </p:cNvPicPr>
          <p:nvPr>
            <p:ph idx="1"/>
          </p:nvPr>
        </p:nvPicPr>
        <p:blipFill>
          <a:blip r:embed="rId3" cstate="print"/>
          <a:srcRect/>
          <a:stretch>
            <a:fillRect/>
          </a:stretch>
        </p:blipFill>
        <p:spPr bwMode="auto">
          <a:xfrm>
            <a:off x="609600" y="1600200"/>
            <a:ext cx="8077200" cy="41148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200" dirty="0" smtClean="0"/>
              <a:t>TW- Line 19b Scratch Pad for Excludable Pension Income</a:t>
            </a:r>
            <a:endParaRPr lang="en-US" sz="3200" dirty="0"/>
          </a:p>
        </p:txBody>
      </p:sp>
      <p:pic>
        <p:nvPicPr>
          <p:cNvPr id="6" name="Picture 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146"/>
            <a:ext cx="612648" cy="344615"/>
          </a:xfrm>
          <a:prstGeom prst="rect">
            <a:avLst/>
          </a:prstGeom>
        </p:spPr>
      </p:pic>
      <p:pic>
        <p:nvPicPr>
          <p:cNvPr id="7"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57</a:t>
            </a:fld>
            <a:endParaRPr lang="en-US"/>
          </a:p>
        </p:txBody>
      </p:sp>
    </p:spTree>
    <p:extLst>
      <p:ext uri="{BB962C8B-B14F-4D97-AF65-F5344CB8AC3E}">
        <p14:creationId xmlns:p14="http://schemas.microsoft.com/office/powerpoint/2010/main" val="406349789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print"/>
          <a:srcRect/>
          <a:stretch>
            <a:fillRect/>
          </a:stretch>
        </p:blipFill>
        <p:spPr bwMode="auto">
          <a:xfrm>
            <a:off x="609600" y="1600200"/>
            <a:ext cx="8077200" cy="4572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200" dirty="0" smtClean="0"/>
              <a:t>TW- NJ 1040 Line 19b After IRA Worksheet Completed &amp; Excludable Pension Scratch Pad</a:t>
            </a:r>
            <a:endParaRPr lang="en-US" sz="3200" dirty="0"/>
          </a:p>
        </p:txBody>
      </p:sp>
      <p:pic>
        <p:nvPicPr>
          <p:cNvPr id="6" name="Picture 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4146"/>
            <a:ext cx="612648" cy="344615"/>
          </a:xfrm>
          <a:prstGeom prst="rect">
            <a:avLst/>
          </a:prstGeom>
        </p:spPr>
      </p:pic>
      <p:pic>
        <p:nvPicPr>
          <p:cNvPr id="7" name="Picture 2" descr="NJ NJ" title="NJ NJ"/>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58</a:t>
            </a:fld>
            <a:endParaRPr lang="en-US"/>
          </a:p>
        </p:txBody>
      </p:sp>
      <p:sp>
        <p:nvSpPr>
          <p:cNvPr id="20" name="TextBox 19"/>
          <p:cNvSpPr txBox="1"/>
          <p:nvPr/>
        </p:nvSpPr>
        <p:spPr>
          <a:xfrm>
            <a:off x="2514600" y="6096000"/>
            <a:ext cx="5510868"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Excludable portion of IRA distribution &amp; pension</a:t>
            </a:r>
            <a:endParaRPr lang="en-US" b="1" dirty="0"/>
          </a:p>
        </p:txBody>
      </p:sp>
      <p:sp>
        <p:nvSpPr>
          <p:cNvPr id="21" name="Oval 20"/>
          <p:cNvSpPr/>
          <p:nvPr/>
        </p:nvSpPr>
        <p:spPr bwMode="auto">
          <a:xfrm>
            <a:off x="8229600" y="5486400"/>
            <a:ext cx="434179" cy="4572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p:nvPr/>
        </p:nvCxnSpPr>
        <p:spPr bwMode="auto">
          <a:xfrm flipV="1">
            <a:off x="7620000" y="5791200"/>
            <a:ext cx="609600" cy="30480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83220030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normAutofit fontScale="90000"/>
          </a:bodyPr>
          <a:lstStyle/>
          <a:p>
            <a:r>
              <a:rPr lang="en-US" altLang="en-US" smtClean="0"/>
              <a:t>NJ 3-Year Rule for Pensions</a:t>
            </a:r>
            <a:br>
              <a:rPr lang="en-US" altLang="en-US" smtClean="0"/>
            </a:br>
            <a:r>
              <a:rPr lang="en-US" altLang="en-US" smtClean="0"/>
              <a:t>Qualifications</a:t>
            </a:r>
          </a:p>
        </p:txBody>
      </p:sp>
      <p:sp>
        <p:nvSpPr>
          <p:cNvPr id="223235" name="Content Placeholder 2"/>
          <p:cNvSpPr>
            <a:spLocks noGrp="1"/>
          </p:cNvSpPr>
          <p:nvPr>
            <p:ph idx="1"/>
          </p:nvPr>
        </p:nvSpPr>
        <p:spPr/>
        <p:txBody>
          <a:bodyPr>
            <a:normAutofit fontScale="85000" lnSpcReduction="10000"/>
          </a:bodyPr>
          <a:lstStyle/>
          <a:p>
            <a:r>
              <a:rPr lang="en-US" altLang="en-US" dirty="0" smtClean="0"/>
              <a:t>May use NJ 3-Year Rule if:</a:t>
            </a:r>
          </a:p>
          <a:p>
            <a:pPr lvl="1"/>
            <a:r>
              <a:rPr lang="en-US" altLang="en-US" dirty="0" smtClean="0"/>
              <a:t>Both you </a:t>
            </a:r>
            <a:r>
              <a:rPr lang="en-US" altLang="en-US" b="1" u="sng" dirty="0" smtClean="0"/>
              <a:t>and</a:t>
            </a:r>
            <a:r>
              <a:rPr lang="en-US" altLang="en-US" b="1" dirty="0" smtClean="0"/>
              <a:t> </a:t>
            </a:r>
            <a:r>
              <a:rPr lang="en-US" altLang="en-US" dirty="0" smtClean="0"/>
              <a:t>employer contributed to plan</a:t>
            </a:r>
          </a:p>
          <a:p>
            <a:pPr lvl="1"/>
            <a:r>
              <a:rPr lang="en-US" altLang="en-US" dirty="0" smtClean="0"/>
              <a:t>Will recover your contributions within 36 months of 1</a:t>
            </a:r>
            <a:r>
              <a:rPr lang="en-US" altLang="en-US" baseline="30000" dirty="0" smtClean="0"/>
              <a:t>st</a:t>
            </a:r>
            <a:r>
              <a:rPr lang="en-US" altLang="en-US" dirty="0" smtClean="0"/>
              <a:t> payment from plan</a:t>
            </a:r>
          </a:p>
          <a:p>
            <a:r>
              <a:rPr lang="en-US" altLang="en-US" dirty="0" smtClean="0"/>
              <a:t>May exclude all pension distributions from income until payments = contributions</a:t>
            </a:r>
          </a:p>
          <a:p>
            <a:pPr lvl="1"/>
            <a:r>
              <a:rPr lang="en-US" altLang="en-US" dirty="0" smtClean="0"/>
              <a:t>If pension started in middle of year, could be partially taxable in last year of exclusion</a:t>
            </a:r>
          </a:p>
          <a:p>
            <a:r>
              <a:rPr lang="en-US" altLang="en-US" dirty="0" smtClean="0"/>
              <a:t>Pensions only – Use IRA Worksheet for IRAs</a:t>
            </a:r>
          </a:p>
          <a:p>
            <a:r>
              <a:rPr lang="en-US" altLang="en-US" dirty="0" smtClean="0"/>
              <a:t>See NJ Special Handling  (Link from TaxPrep4Free.org Preparer page) for details on entering 3-year rule.  </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59</a:t>
            </a:fld>
            <a:endParaRPr lang="en-US"/>
          </a:p>
        </p:txBody>
      </p:sp>
    </p:spTree>
    <p:extLst>
      <p:ext uri="{BB962C8B-B14F-4D97-AF65-F5344CB8AC3E}">
        <p14:creationId xmlns:p14="http://schemas.microsoft.com/office/powerpoint/2010/main" val="3386046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ltLang="en-US" smtClean="0"/>
              <a:t>Traditional IRA</a:t>
            </a:r>
          </a:p>
        </p:txBody>
      </p:sp>
      <p:sp>
        <p:nvSpPr>
          <p:cNvPr id="475139" name="Rectangle 3"/>
          <p:cNvSpPr>
            <a:spLocks noGrp="1" noChangeArrowheads="1"/>
          </p:cNvSpPr>
          <p:nvPr>
            <p:ph idx="1"/>
          </p:nvPr>
        </p:nvSpPr>
        <p:spPr>
          <a:xfrm>
            <a:off x="609600" y="1524000"/>
            <a:ext cx="8077200" cy="4800600"/>
          </a:xfrm>
        </p:spPr>
        <p:txBody>
          <a:bodyPr>
            <a:normAutofit fontScale="92500" lnSpcReduction="20000"/>
          </a:bodyPr>
          <a:lstStyle/>
          <a:p>
            <a:pPr>
              <a:lnSpc>
                <a:spcPct val="80000"/>
              </a:lnSpc>
            </a:pPr>
            <a:r>
              <a:rPr lang="en-US" altLang="en-US" sz="2500" dirty="0" smtClean="0"/>
              <a:t>Must have earned income &amp; be &lt; 70½ to contribute</a:t>
            </a:r>
          </a:p>
          <a:p>
            <a:pPr>
              <a:lnSpc>
                <a:spcPct val="80000"/>
              </a:lnSpc>
            </a:pPr>
            <a:r>
              <a:rPr lang="en-US" altLang="en-US" sz="2500" dirty="0" smtClean="0"/>
              <a:t>Federal rules: </a:t>
            </a:r>
          </a:p>
          <a:p>
            <a:pPr lvl="1">
              <a:lnSpc>
                <a:spcPct val="80000"/>
              </a:lnSpc>
            </a:pPr>
            <a:r>
              <a:rPr lang="en-US" altLang="en-US" sz="2400" dirty="0" smtClean="0"/>
              <a:t>Contributions tax deductible in the year made for Federal </a:t>
            </a:r>
          </a:p>
          <a:p>
            <a:pPr lvl="2">
              <a:lnSpc>
                <a:spcPct val="80000"/>
              </a:lnSpc>
            </a:pPr>
            <a:r>
              <a:rPr lang="en-US" altLang="en-US" sz="1700" dirty="0" smtClean="0"/>
              <a:t>Current limit – $5,500/$6,500 if &gt;/= 50 years of age </a:t>
            </a:r>
          </a:p>
          <a:p>
            <a:pPr lvl="2">
              <a:lnSpc>
                <a:spcPct val="80000"/>
              </a:lnSpc>
            </a:pPr>
            <a:r>
              <a:rPr lang="en-US" altLang="en-US" sz="1700" dirty="0" smtClean="0"/>
              <a:t>May be reduced based on retirement plan, filing status, income</a:t>
            </a:r>
          </a:p>
          <a:p>
            <a:pPr lvl="2">
              <a:lnSpc>
                <a:spcPct val="80000"/>
              </a:lnSpc>
            </a:pPr>
            <a:r>
              <a:rPr lang="en-US" altLang="en-US" sz="1700" dirty="0" smtClean="0"/>
              <a:t>Contributions can be made </a:t>
            </a:r>
            <a:r>
              <a:rPr lang="en-US" sz="1700" dirty="0" smtClean="0"/>
              <a:t>up to tax return due date &amp; applied retroactively to tax year</a:t>
            </a:r>
            <a:r>
              <a:rPr lang="en-US" altLang="en-US" sz="1700" dirty="0" smtClean="0"/>
              <a:t> </a:t>
            </a:r>
          </a:p>
          <a:p>
            <a:pPr lvl="2">
              <a:lnSpc>
                <a:spcPct val="80000"/>
              </a:lnSpc>
            </a:pPr>
            <a:r>
              <a:rPr lang="en-US" altLang="en-US" sz="1700" dirty="0" smtClean="0"/>
              <a:t>Discussed  in depth in Adjustments module</a:t>
            </a:r>
          </a:p>
          <a:p>
            <a:pPr lvl="1">
              <a:lnSpc>
                <a:spcPct val="80000"/>
              </a:lnSpc>
            </a:pPr>
            <a:r>
              <a:rPr lang="en-US" altLang="en-US" sz="2400" dirty="0" smtClean="0"/>
              <a:t>Earnings accumulate tax deferred </a:t>
            </a:r>
          </a:p>
          <a:p>
            <a:pPr lvl="1">
              <a:lnSpc>
                <a:spcPct val="80000"/>
              </a:lnSpc>
            </a:pPr>
            <a:r>
              <a:rPr lang="en-US" altLang="en-US" sz="2400" dirty="0" smtClean="0"/>
              <a:t>Distributions taxable in the year received</a:t>
            </a:r>
          </a:p>
          <a:p>
            <a:pPr>
              <a:lnSpc>
                <a:spcPct val="80000"/>
              </a:lnSpc>
            </a:pPr>
            <a:r>
              <a:rPr lang="en-US" altLang="en-US" sz="2500" dirty="0" smtClean="0"/>
              <a:t>NJ rules:</a:t>
            </a:r>
          </a:p>
          <a:p>
            <a:pPr lvl="1">
              <a:lnSpc>
                <a:spcPct val="80000"/>
              </a:lnSpc>
            </a:pPr>
            <a:r>
              <a:rPr lang="en-US" altLang="en-US" sz="2400" dirty="0" smtClean="0"/>
              <a:t>Contributions to IRA are not deductible in the year made</a:t>
            </a:r>
          </a:p>
          <a:p>
            <a:pPr lvl="1">
              <a:lnSpc>
                <a:spcPct val="80000"/>
              </a:lnSpc>
            </a:pPr>
            <a:r>
              <a:rPr lang="en-US" altLang="en-US" sz="2400" dirty="0" smtClean="0"/>
              <a:t>Therefore, contributions may not be taxable when distributed</a:t>
            </a:r>
          </a:p>
          <a:p>
            <a:pPr lvl="1">
              <a:lnSpc>
                <a:spcPct val="80000"/>
              </a:lnSpc>
            </a:pPr>
            <a:r>
              <a:rPr lang="en-US" altLang="en-US" sz="2400" dirty="0" smtClean="0"/>
              <a:t>Earnings accumulate tax deferred, but earnings taxed when distributed</a:t>
            </a:r>
          </a:p>
          <a:p>
            <a:pPr>
              <a:lnSpc>
                <a:spcPct val="80000"/>
              </a:lnSpc>
            </a:pPr>
            <a:r>
              <a:rPr lang="en-US" altLang="en-US" sz="2500" dirty="0" smtClean="0"/>
              <a:t>Required Minimum Distribution (RMD) by April 1 following year taxpayer turns 70½ (or 50% penalty)</a:t>
            </a:r>
            <a:endParaRPr lang="en-US" altLang="en-US" sz="2500" dirty="0" smtClean="0">
              <a:solidFill>
                <a:srgbClr val="FF0000"/>
              </a:solidFill>
            </a:endParaRPr>
          </a:p>
          <a:p>
            <a:pPr lvl="1">
              <a:lnSpc>
                <a:spcPct val="80000"/>
              </a:lnSpc>
            </a:pPr>
            <a:r>
              <a:rPr lang="en-US" altLang="en-US" sz="2300" dirty="0" smtClean="0"/>
              <a:t>If born on or before 6/30 - Take RMD by 12/31 of that year, to avoid having  to take double RMD the next year</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a:p>
        </p:txBody>
      </p:sp>
    </p:spTree>
    <p:extLst>
      <p:ext uri="{BB962C8B-B14F-4D97-AF65-F5344CB8AC3E}">
        <p14:creationId xmlns:p14="http://schemas.microsoft.com/office/powerpoint/2010/main" val="348377577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normAutofit fontScale="90000"/>
          </a:bodyPr>
          <a:lstStyle/>
          <a:p>
            <a:r>
              <a:rPr lang="en-US" altLang="en-US" dirty="0" smtClean="0"/>
              <a:t>NJ Pension Exclusion </a:t>
            </a:r>
            <a:br>
              <a:rPr lang="en-US" altLang="en-US" dirty="0" smtClean="0"/>
            </a:br>
            <a:r>
              <a:rPr lang="en-US" altLang="en-US" dirty="0" smtClean="0"/>
              <a:t>Qualifications</a:t>
            </a:r>
          </a:p>
        </p:txBody>
      </p:sp>
      <p:sp>
        <p:nvSpPr>
          <p:cNvPr id="208899" name="Content Placeholder 2"/>
          <p:cNvSpPr>
            <a:spLocks noGrp="1"/>
          </p:cNvSpPr>
          <p:nvPr>
            <p:ph idx="1"/>
          </p:nvPr>
        </p:nvSpPr>
        <p:spPr>
          <a:xfrm>
            <a:off x="609600" y="1600200"/>
            <a:ext cx="7924800" cy="4724400"/>
          </a:xfrm>
        </p:spPr>
        <p:txBody>
          <a:bodyPr/>
          <a:lstStyle/>
          <a:p>
            <a:r>
              <a:rPr lang="en-US" altLang="en-US" dirty="0" smtClean="0"/>
              <a:t>You &amp;/or spouse/CU partner 62 years+ or disabled or blind on last day of year</a:t>
            </a:r>
          </a:p>
          <a:p>
            <a:pPr lvl="1"/>
            <a:r>
              <a:rPr lang="en-US" altLang="en-US" sz="3000" dirty="0" smtClean="0"/>
              <a:t>If only 1 partner qualifies, can still claim up to  maximum pension exclusion.  Only retirement income of qualified partner can be excluded</a:t>
            </a:r>
          </a:p>
          <a:p>
            <a:r>
              <a:rPr lang="en-US" altLang="en-US" dirty="0" smtClean="0"/>
              <a:t>Total income from NJ 1040 Line 26 $100K or less</a:t>
            </a:r>
          </a:p>
          <a:p>
            <a:pPr>
              <a:buFont typeface="Wingdings" panose="05000000000000000000" pitchFamily="2" charset="2"/>
              <a:buNone/>
            </a:pPr>
            <a:endParaRPr lang="en-US" altLang="en-US" dirty="0" smtClean="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60</a:t>
            </a:fld>
            <a:endParaRPr lang="en-US"/>
          </a:p>
        </p:txBody>
      </p:sp>
    </p:spTree>
    <p:extLst>
      <p:ext uri="{BB962C8B-B14F-4D97-AF65-F5344CB8AC3E}">
        <p14:creationId xmlns:p14="http://schemas.microsoft.com/office/powerpoint/2010/main" val="398908937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normAutofit fontScale="90000"/>
          </a:bodyPr>
          <a:lstStyle/>
          <a:p>
            <a:r>
              <a:rPr lang="en-US" altLang="en-US" dirty="0" smtClean="0"/>
              <a:t>NJ Pension Exclusion </a:t>
            </a:r>
            <a:br>
              <a:rPr lang="en-US" altLang="en-US" dirty="0" smtClean="0"/>
            </a:br>
            <a:r>
              <a:rPr lang="en-US" altLang="en-US" dirty="0" smtClean="0"/>
              <a:t>Annual Amounts</a:t>
            </a:r>
          </a:p>
        </p:txBody>
      </p:sp>
      <p:sp>
        <p:nvSpPr>
          <p:cNvPr id="210947" name="Content Placeholder 2"/>
          <p:cNvSpPr>
            <a:spLocks noGrp="1"/>
          </p:cNvSpPr>
          <p:nvPr>
            <p:ph idx="1"/>
          </p:nvPr>
        </p:nvSpPr>
        <p:spPr/>
        <p:txBody>
          <a:bodyPr/>
          <a:lstStyle/>
          <a:p>
            <a:r>
              <a:rPr lang="en-US" altLang="en-US" dirty="0" smtClean="0">
                <a:solidFill>
                  <a:srgbClr val="001132"/>
                </a:solidFill>
              </a:rPr>
              <a:t>Based on filing status:</a:t>
            </a:r>
          </a:p>
          <a:p>
            <a:pPr lvl="1"/>
            <a:r>
              <a:rPr lang="en-US" altLang="en-US" dirty="0" smtClean="0">
                <a:solidFill>
                  <a:srgbClr val="001132"/>
                </a:solidFill>
              </a:rPr>
              <a:t>$20K – MFJ</a:t>
            </a:r>
          </a:p>
          <a:p>
            <a:pPr lvl="1"/>
            <a:r>
              <a:rPr lang="en-US" altLang="en-US" dirty="0" smtClean="0">
                <a:solidFill>
                  <a:srgbClr val="001132"/>
                </a:solidFill>
              </a:rPr>
              <a:t>$15K – Single, HOH, QW</a:t>
            </a:r>
          </a:p>
          <a:p>
            <a:pPr lvl="1"/>
            <a:r>
              <a:rPr lang="en-US" altLang="en-US" dirty="0" smtClean="0">
                <a:solidFill>
                  <a:srgbClr val="001132"/>
                </a:solidFill>
              </a:rPr>
              <a:t>$10K – MFS</a:t>
            </a:r>
          </a:p>
          <a:p>
            <a:r>
              <a:rPr lang="en-US" altLang="en-US" dirty="0" smtClean="0">
                <a:solidFill>
                  <a:srgbClr val="001132"/>
                </a:solidFill>
              </a:rPr>
              <a:t>Maximum exclusion cannot exceed total Pension, Annuity &amp; IRA Withdrawal amount on NJ 1040 Line 19a</a:t>
            </a:r>
            <a:endParaRPr lang="en-US" altLang="en-US" dirty="0" smtClean="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61</a:t>
            </a:fld>
            <a:endParaRPr lang="en-US"/>
          </a:p>
        </p:txBody>
      </p:sp>
    </p:spTree>
    <p:extLst>
      <p:ext uri="{BB962C8B-B14F-4D97-AF65-F5344CB8AC3E}">
        <p14:creationId xmlns:p14="http://schemas.microsoft.com/office/powerpoint/2010/main" val="97839247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normAutofit fontScale="90000"/>
          </a:bodyPr>
          <a:lstStyle/>
          <a:p>
            <a:r>
              <a:rPr lang="en-US" altLang="en-US" smtClean="0"/>
              <a:t>Other Retirement Income Exclusions - </a:t>
            </a:r>
            <a:r>
              <a:rPr lang="en-US" altLang="en-US" sz="3600" smtClean="0"/>
              <a:t>NJ1040 Line 27b</a:t>
            </a:r>
          </a:p>
        </p:txBody>
      </p:sp>
      <p:sp>
        <p:nvSpPr>
          <p:cNvPr id="215043" name="Content Placeholder 2"/>
          <p:cNvSpPr>
            <a:spLocks noGrp="1"/>
          </p:cNvSpPr>
          <p:nvPr>
            <p:ph idx="1"/>
          </p:nvPr>
        </p:nvSpPr>
        <p:spPr/>
        <p:txBody>
          <a:bodyPr/>
          <a:lstStyle/>
          <a:p>
            <a:r>
              <a:rPr lang="en-US" altLang="en-US" smtClean="0"/>
              <a:t>2 Parts to Other Retirement Income Exclusions</a:t>
            </a:r>
          </a:p>
          <a:p>
            <a:pPr lvl="1"/>
            <a:r>
              <a:rPr lang="en-US" altLang="en-US" smtClean="0"/>
              <a:t>Unclaimed portion of your Pension Exclusion (NJ 1040 line 27a)</a:t>
            </a:r>
          </a:p>
          <a:p>
            <a:pPr lvl="1"/>
            <a:r>
              <a:rPr lang="en-US" altLang="en-US" smtClean="0"/>
              <a:t>Special exclusion for taxpayers who are unable to receive SS or RR benefits</a:t>
            </a:r>
          </a:p>
          <a:p>
            <a:r>
              <a:rPr lang="en-US" altLang="en-US" smtClean="0"/>
              <a:t>Each part has different eligibility requirements</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62</a:t>
            </a:fld>
            <a:endParaRPr lang="en-US"/>
          </a:p>
        </p:txBody>
      </p:sp>
    </p:spTree>
    <p:extLst>
      <p:ext uri="{BB962C8B-B14F-4D97-AF65-F5344CB8AC3E}">
        <p14:creationId xmlns:p14="http://schemas.microsoft.com/office/powerpoint/2010/main" val="156642572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609600" y="304800"/>
            <a:ext cx="8077200" cy="1143000"/>
          </a:xfrm>
        </p:spPr>
        <p:txBody>
          <a:bodyPr>
            <a:normAutofit fontScale="90000"/>
          </a:bodyPr>
          <a:lstStyle/>
          <a:p>
            <a:r>
              <a:rPr lang="en-US" altLang="en-US" sz="4000" smtClean="0"/>
              <a:t>Other Retirement Income Exclusions: Unclaimed Pension Exclusion</a:t>
            </a:r>
          </a:p>
        </p:txBody>
      </p:sp>
      <p:sp>
        <p:nvSpPr>
          <p:cNvPr id="217091" name="Content Placeholder 2"/>
          <p:cNvSpPr>
            <a:spLocks noGrp="1"/>
          </p:cNvSpPr>
          <p:nvPr>
            <p:ph idx="1"/>
          </p:nvPr>
        </p:nvSpPr>
        <p:spPr/>
        <p:txBody>
          <a:bodyPr>
            <a:normAutofit lnSpcReduction="10000"/>
          </a:bodyPr>
          <a:lstStyle/>
          <a:p>
            <a:r>
              <a:rPr lang="en-US" altLang="en-US" dirty="0" smtClean="0"/>
              <a:t>Did not use maximum Pension Exclusion</a:t>
            </a:r>
          </a:p>
          <a:p>
            <a:r>
              <a:rPr lang="en-US" altLang="en-US" dirty="0" smtClean="0"/>
              <a:t>You &amp;/or spouse/CU partner 62 years+</a:t>
            </a:r>
          </a:p>
          <a:p>
            <a:r>
              <a:rPr lang="en-US" altLang="en-US" dirty="0" smtClean="0"/>
              <a:t>Total income from NJ 1040 Line 26 $100K or less</a:t>
            </a:r>
          </a:p>
          <a:p>
            <a:r>
              <a:rPr lang="en-US" altLang="en-US" dirty="0" smtClean="0"/>
              <a:t>Income from wages, net profit from business, partnership, S corp. income &lt;/= $3K</a:t>
            </a:r>
          </a:p>
          <a:p>
            <a:r>
              <a:rPr lang="en-US" altLang="en-US" dirty="0" smtClean="0"/>
              <a:t>Amount will be maximum pension exclusion minus pension exclusion claimed on NJ 1040 Line 27a</a:t>
            </a:r>
          </a:p>
          <a:p>
            <a:pPr>
              <a:buFont typeface="Wingdings" panose="05000000000000000000" pitchFamily="2" charset="2"/>
              <a:buNone/>
            </a:pPr>
            <a:endParaRPr lang="en-US" altLang="en-US" dirty="0" smtClean="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63</a:t>
            </a:fld>
            <a:endParaRPr lang="en-US"/>
          </a:p>
        </p:txBody>
      </p:sp>
    </p:spTree>
    <p:extLst>
      <p:ext uri="{BB962C8B-B14F-4D97-AF65-F5344CB8AC3E}">
        <p14:creationId xmlns:p14="http://schemas.microsoft.com/office/powerpoint/2010/main" val="201580539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609600" y="304800"/>
            <a:ext cx="8153400" cy="1143000"/>
          </a:xfrm>
        </p:spPr>
        <p:txBody>
          <a:bodyPr/>
          <a:lstStyle/>
          <a:p>
            <a:r>
              <a:rPr lang="en-US" altLang="en-US" sz="3400" dirty="0" smtClean="0"/>
              <a:t>NJ Other Retirement Income Exclusions:  For </a:t>
            </a:r>
            <a:br>
              <a:rPr lang="en-US" altLang="en-US" sz="3400" dirty="0" smtClean="0"/>
            </a:br>
            <a:r>
              <a:rPr lang="en-US" altLang="en-US" sz="3400" dirty="0" smtClean="0"/>
              <a:t>Taxpayers Unable to Receive SS/RR Benefits</a:t>
            </a:r>
          </a:p>
        </p:txBody>
      </p:sp>
      <p:sp>
        <p:nvSpPr>
          <p:cNvPr id="219139" name="Content Placeholder 2"/>
          <p:cNvSpPr>
            <a:spLocks noGrp="1"/>
          </p:cNvSpPr>
          <p:nvPr>
            <p:ph idx="1"/>
          </p:nvPr>
        </p:nvSpPr>
        <p:spPr>
          <a:xfrm>
            <a:off x="609600" y="1524000"/>
            <a:ext cx="8077200" cy="4800600"/>
          </a:xfrm>
        </p:spPr>
        <p:txBody>
          <a:bodyPr/>
          <a:lstStyle/>
          <a:p>
            <a:r>
              <a:rPr lang="en-US" altLang="en-US" sz="2700" b="1" u="sng" dirty="0" smtClean="0"/>
              <a:t>Not</a:t>
            </a:r>
            <a:r>
              <a:rPr lang="en-US" altLang="en-US" sz="2700" dirty="0" smtClean="0"/>
              <a:t> related to Pension Exclusion &amp; may claim whether or not you use maximum Pension Exclusion</a:t>
            </a:r>
          </a:p>
          <a:p>
            <a:r>
              <a:rPr lang="en-US" altLang="en-US" sz="2700" dirty="0" smtClean="0"/>
              <a:t>Exclusion amounts $6K – MFJ, HOH, QW;  $3K – Single, MFS</a:t>
            </a:r>
          </a:p>
          <a:p>
            <a:r>
              <a:rPr lang="en-US" altLang="en-US" sz="2700" dirty="0" smtClean="0"/>
              <a:t>You &amp;/or spouse/CU partner 62 years+</a:t>
            </a:r>
          </a:p>
          <a:p>
            <a:r>
              <a:rPr lang="en-US" altLang="en-US" sz="2700" dirty="0" smtClean="0"/>
              <a:t>Unable to receive SS/RR benefits, but would have been eligible for benefits had you fully participated in either program</a:t>
            </a:r>
          </a:p>
          <a:p>
            <a:pPr lvl="1"/>
            <a:r>
              <a:rPr lang="en-US" altLang="en-US" sz="2500" dirty="0" smtClean="0"/>
              <a:t>Must answer questions on Line 10 of Other Retirement Income Exclusion Worksheet</a:t>
            </a: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64</a:t>
            </a:fld>
            <a:endParaRPr lang="en-US"/>
          </a:p>
        </p:txBody>
      </p:sp>
    </p:spTree>
    <p:extLst>
      <p:ext uri="{BB962C8B-B14F-4D97-AF65-F5344CB8AC3E}">
        <p14:creationId xmlns:p14="http://schemas.microsoft.com/office/powerpoint/2010/main" val="367653763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609600" y="1600200"/>
            <a:ext cx="7696200" cy="4114799"/>
          </a:xfrm>
          <a:prstGeom prst="rect">
            <a:avLst/>
          </a:prstGeom>
          <a:noFill/>
          <a:ln w="9525">
            <a:noFill/>
            <a:miter lim="800000"/>
            <a:headEnd/>
            <a:tailEnd/>
          </a:ln>
        </p:spPr>
      </p:pic>
      <p:sp>
        <p:nvSpPr>
          <p:cNvPr id="212995" name="Title 1"/>
          <p:cNvSpPr>
            <a:spLocks noGrp="1"/>
          </p:cNvSpPr>
          <p:nvPr>
            <p:ph type="title"/>
          </p:nvPr>
        </p:nvSpPr>
        <p:spPr/>
        <p:txBody>
          <a:bodyPr>
            <a:normAutofit fontScale="90000"/>
          </a:bodyPr>
          <a:lstStyle/>
          <a:p>
            <a:r>
              <a:rPr lang="en-US" altLang="en-US" dirty="0" smtClean="0"/>
              <a:t>Pension (Line 19) &amp;  Exclusions (Line 27a &amp; 27b)– NJ 1040</a:t>
            </a:r>
          </a:p>
        </p:txBody>
      </p:sp>
      <p:sp>
        <p:nvSpPr>
          <p:cNvPr id="212997" name="Oval 5"/>
          <p:cNvSpPr>
            <a:spLocks noChangeArrowheads="1"/>
          </p:cNvSpPr>
          <p:nvPr/>
        </p:nvSpPr>
        <p:spPr bwMode="auto">
          <a:xfrm>
            <a:off x="7620000" y="1524000"/>
            <a:ext cx="914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12998" name="Oval 5"/>
          <p:cNvSpPr>
            <a:spLocks noChangeArrowheads="1"/>
          </p:cNvSpPr>
          <p:nvPr/>
        </p:nvSpPr>
        <p:spPr bwMode="auto">
          <a:xfrm>
            <a:off x="6629400" y="4724400"/>
            <a:ext cx="8382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9" name="TextBox 8"/>
          <p:cNvSpPr txBox="1"/>
          <p:nvPr/>
        </p:nvSpPr>
        <p:spPr>
          <a:xfrm>
            <a:off x="609600" y="5791200"/>
            <a:ext cx="7772400" cy="830263"/>
          </a:xfrm>
          <a:prstGeom prst="rect">
            <a:avLst/>
          </a:prstGeom>
          <a:solidFill>
            <a:schemeClr val="accent5">
              <a:lumMod val="75000"/>
            </a:schemeClr>
          </a:solidFill>
          <a:ln>
            <a:solidFill>
              <a:schemeClr val="tx1"/>
            </a:solidFill>
          </a:ln>
        </p:spPr>
        <p:txBody>
          <a:bodyPr>
            <a:spAutoFit/>
          </a:bodyPr>
          <a:lstStyle/>
          <a:p>
            <a:pPr eaLnBrk="1" hangingPunct="1">
              <a:defRPr/>
            </a:pPr>
            <a:r>
              <a:rPr lang="en-US" sz="2400" b="1" dirty="0">
                <a:latin typeface="Arial" charset="0"/>
                <a:cs typeface="Arial" charset="0"/>
              </a:rPr>
              <a:t>Even though pension exclusion can be up to $20K, it cannot be &gt; pension </a:t>
            </a:r>
            <a:r>
              <a:rPr lang="en-US" sz="2400" b="1" dirty="0" smtClean="0">
                <a:latin typeface="Arial" charset="0"/>
                <a:cs typeface="Arial" charset="0"/>
              </a:rPr>
              <a:t>income on Line 19a</a:t>
            </a:r>
            <a:endParaRPr lang="en-US" sz="2400" b="1" dirty="0">
              <a:latin typeface="Arial" charset="0"/>
              <a:cs typeface="Arial" charset="0"/>
            </a:endParaRPr>
          </a:p>
        </p:txBody>
      </p:sp>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2595" y="3601694"/>
            <a:ext cx="4322805" cy="830997"/>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sz="2400" b="1" dirty="0" smtClean="0">
                <a:latin typeface="Arial" charset="0"/>
                <a:cs typeface="Arial" charset="0"/>
              </a:rPr>
              <a:t>Note: TW calculates 27a and 27b automatically </a:t>
            </a:r>
            <a:endParaRPr lang="en-US" sz="2400" b="1" dirty="0">
              <a:latin typeface="Arial" charset="0"/>
              <a:cs typeface="Arial" charset="0"/>
            </a:endParaRP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65</a:t>
            </a:fld>
            <a:endParaRPr lang="en-US"/>
          </a:p>
        </p:txBody>
      </p:sp>
    </p:spTree>
    <p:extLst>
      <p:ext uri="{BB962C8B-B14F-4D97-AF65-F5344CB8AC3E}">
        <p14:creationId xmlns:p14="http://schemas.microsoft.com/office/powerpoint/2010/main" val="307072803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normAutofit fontScale="90000"/>
          </a:bodyPr>
          <a:lstStyle/>
          <a:p>
            <a:r>
              <a:rPr lang="en-US" altLang="en-US" dirty="0" smtClean="0"/>
              <a:t>NJ TW Other Retirement Income Exclusion Worksheet</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609600" y="1524000"/>
            <a:ext cx="7924800" cy="4572000"/>
          </a:xfrm>
          <a:prstGeom prst="rect">
            <a:avLst/>
          </a:prstGeom>
          <a:noFill/>
          <a:ln w="9525">
            <a:noFill/>
            <a:miter lim="800000"/>
            <a:headEnd/>
            <a:tailEnd/>
          </a:ln>
        </p:spPr>
      </p:pic>
      <p:pic>
        <p:nvPicPr>
          <p:cNvPr id="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9" name="Oval 5"/>
          <p:cNvSpPr>
            <a:spLocks noChangeArrowheads="1"/>
          </p:cNvSpPr>
          <p:nvPr/>
        </p:nvSpPr>
        <p:spPr bwMode="auto">
          <a:xfrm>
            <a:off x="838200" y="3048000"/>
            <a:ext cx="8382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66</a:t>
            </a:fld>
            <a:endParaRPr lang="en-US"/>
          </a:p>
        </p:txBody>
      </p:sp>
    </p:spTree>
    <p:extLst>
      <p:ext uri="{BB962C8B-B14F-4D97-AF65-F5344CB8AC3E}">
        <p14:creationId xmlns:p14="http://schemas.microsoft.com/office/powerpoint/2010/main" val="42919464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normAutofit fontScale="90000"/>
          </a:bodyPr>
          <a:lstStyle/>
          <a:p>
            <a:r>
              <a:rPr lang="en-US" altLang="en-US" smtClean="0"/>
              <a:t>Other Topics Relating to Retirement Income</a:t>
            </a:r>
          </a:p>
        </p:txBody>
      </p:sp>
      <p:sp>
        <p:nvSpPr>
          <p:cNvPr id="260099" name="Rectangle 3"/>
          <p:cNvSpPr>
            <a:spLocks noGrp="1" noChangeArrowheads="1"/>
          </p:cNvSpPr>
          <p:nvPr>
            <p:ph idx="1"/>
          </p:nvPr>
        </p:nvSpPr>
        <p:spPr/>
        <p:txBody>
          <a:bodyPr>
            <a:normAutofit fontScale="92500" lnSpcReduction="10000"/>
          </a:bodyPr>
          <a:lstStyle/>
          <a:p>
            <a:r>
              <a:rPr lang="en-US" dirty="0" smtClean="0"/>
              <a:t>Special topics relating to retirement income to be discussed on subsequent slides </a:t>
            </a:r>
          </a:p>
          <a:p>
            <a:pPr lvl="1"/>
            <a:r>
              <a:rPr lang="en-US" dirty="0" smtClean="0"/>
              <a:t>Railroad Retirement Benefits Tier II</a:t>
            </a:r>
          </a:p>
          <a:p>
            <a:pPr lvl="1"/>
            <a:r>
              <a:rPr lang="en-US" dirty="0" smtClean="0"/>
              <a:t> Disability income reported on 1099-R</a:t>
            </a:r>
          </a:p>
          <a:p>
            <a:pPr lvl="2"/>
            <a:r>
              <a:rPr lang="en-US" dirty="0" smtClean="0"/>
              <a:t>Prior to retirement age</a:t>
            </a:r>
          </a:p>
          <a:p>
            <a:pPr lvl="2"/>
            <a:r>
              <a:rPr lang="en-US" dirty="0" smtClean="0"/>
              <a:t>After retirement age</a:t>
            </a:r>
          </a:p>
          <a:p>
            <a:pPr lvl="1"/>
            <a:r>
              <a:rPr lang="en-US" dirty="0" smtClean="0"/>
              <a:t> IRA Penalties</a:t>
            </a:r>
          </a:p>
          <a:p>
            <a:pPr lvl="1"/>
            <a:r>
              <a:rPr lang="en-US" dirty="0" smtClean="0"/>
              <a:t> Non-deductible contributions to an IRA</a:t>
            </a:r>
          </a:p>
          <a:p>
            <a:pPr lvl="2"/>
            <a:r>
              <a:rPr lang="en-US" dirty="0" smtClean="0"/>
              <a:t> Tracking contributions to establish cost basis</a:t>
            </a:r>
          </a:p>
          <a:p>
            <a:pPr lvl="2"/>
            <a:r>
              <a:rPr lang="en-US" dirty="0" smtClean="0"/>
              <a:t> Distributions from IRAs containing non-deductible contributions</a:t>
            </a:r>
          </a:p>
          <a:p>
            <a:endParaRPr lang="en-US" dirty="0" smtClean="0"/>
          </a:p>
          <a:p>
            <a:endParaRPr lang="en-US"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67</a:t>
            </a:fld>
            <a:endParaRPr lang="en-US"/>
          </a:p>
        </p:txBody>
      </p:sp>
    </p:spTree>
    <p:extLst>
      <p:ext uri="{BB962C8B-B14F-4D97-AF65-F5344CB8AC3E}">
        <p14:creationId xmlns:p14="http://schemas.microsoft.com/office/powerpoint/2010/main" val="264291006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normAutofit fontScale="90000"/>
          </a:bodyPr>
          <a:lstStyle/>
          <a:p>
            <a:r>
              <a:rPr lang="en-US" altLang="en-US" smtClean="0"/>
              <a:t>Railroad Tier 2 Benefits (Pension Equivalent)</a:t>
            </a:r>
          </a:p>
        </p:txBody>
      </p:sp>
      <p:sp>
        <p:nvSpPr>
          <p:cNvPr id="552963" name="Rectangle 3"/>
          <p:cNvSpPr>
            <a:spLocks noGrp="1" noChangeArrowheads="1"/>
          </p:cNvSpPr>
          <p:nvPr>
            <p:ph idx="1"/>
          </p:nvPr>
        </p:nvSpPr>
        <p:spPr/>
        <p:txBody>
          <a:bodyPr/>
          <a:lstStyle/>
          <a:p>
            <a:pPr>
              <a:lnSpc>
                <a:spcPct val="80000"/>
              </a:lnSpc>
            </a:pPr>
            <a:r>
              <a:rPr lang="en-US" altLang="en-US" sz="3000" dirty="0" smtClean="0"/>
              <a:t>Railroad Retirement Tier 2 (Pub 575)</a:t>
            </a:r>
          </a:p>
          <a:p>
            <a:pPr lvl="1">
              <a:lnSpc>
                <a:spcPct val="80000"/>
              </a:lnSpc>
            </a:pPr>
            <a:r>
              <a:rPr lang="en-US" altLang="en-US" sz="2600" dirty="0" smtClean="0"/>
              <a:t>RRB-1099-R - Green Form</a:t>
            </a:r>
          </a:p>
          <a:p>
            <a:pPr lvl="1">
              <a:lnSpc>
                <a:spcPct val="80000"/>
              </a:lnSpc>
            </a:pPr>
            <a:r>
              <a:rPr lang="en-US" altLang="en-US" sz="2600" dirty="0" smtClean="0"/>
              <a:t>Same rules as pensions</a:t>
            </a:r>
          </a:p>
          <a:p>
            <a:pPr lvl="1">
              <a:lnSpc>
                <a:spcPct val="80000"/>
              </a:lnSpc>
            </a:pPr>
            <a:endParaRPr lang="en-US" altLang="en-US" sz="2400" dirty="0" smtClean="0"/>
          </a:p>
          <a:p>
            <a:pPr>
              <a:lnSpc>
                <a:spcPct val="80000"/>
              </a:lnSpc>
            </a:pPr>
            <a:r>
              <a:rPr lang="en-US" altLang="en-US" sz="3000" dirty="0" smtClean="0"/>
              <a:t>Use Pub 4012 Page D-25 for instructions where to enter data in TW</a:t>
            </a:r>
          </a:p>
          <a:p>
            <a:pPr>
              <a:lnSpc>
                <a:spcPct val="80000"/>
              </a:lnSpc>
            </a:pPr>
            <a:endParaRPr lang="en-US" altLang="en-US" sz="2800" dirty="0" smtClean="0"/>
          </a:p>
          <a:p>
            <a:pPr>
              <a:lnSpc>
                <a:spcPct val="80000"/>
              </a:lnSpc>
            </a:pPr>
            <a:r>
              <a:rPr lang="en-US" altLang="en-US" sz="3000" dirty="0" smtClean="0"/>
              <a:t>RRB-1099-R Pension (not taxable in NJ)</a:t>
            </a:r>
          </a:p>
          <a:p>
            <a:pPr lvl="1">
              <a:lnSpc>
                <a:spcPct val="80000"/>
              </a:lnSpc>
            </a:pPr>
            <a:r>
              <a:rPr lang="en-US" altLang="en-US" sz="2600" dirty="0" smtClean="0"/>
              <a:t>On 1099R screen, put check in “Railroad Retirement” box opposite Box 13 – </a:t>
            </a:r>
            <a:r>
              <a:rPr lang="en-US" altLang="en-US" sz="2600" dirty="0" err="1" smtClean="0"/>
              <a:t>TaxWise</a:t>
            </a:r>
            <a:r>
              <a:rPr lang="en-US" altLang="en-US" sz="2600" dirty="0" smtClean="0"/>
              <a:t> takes income out of NJ income</a:t>
            </a:r>
          </a:p>
          <a:p>
            <a:pPr>
              <a:lnSpc>
                <a:spcPct val="80000"/>
              </a:lnSpc>
            </a:pPr>
            <a:endParaRPr lang="en-US" altLang="en-US" sz="2800"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68</a:t>
            </a:fld>
            <a:endParaRPr lang="en-US"/>
          </a:p>
        </p:txBody>
      </p:sp>
    </p:spTree>
    <p:extLst>
      <p:ext uri="{BB962C8B-B14F-4D97-AF65-F5344CB8AC3E}">
        <p14:creationId xmlns:p14="http://schemas.microsoft.com/office/powerpoint/2010/main" val="143990317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normAutofit fontScale="90000"/>
          </a:bodyPr>
          <a:lstStyle/>
          <a:p>
            <a:r>
              <a:rPr lang="en-US" altLang="en-US" smtClean="0"/>
              <a:t>Sample Railroad Retirement (RR) Benefits Tier 2</a:t>
            </a:r>
          </a:p>
        </p:txBody>
      </p:sp>
      <p:pic>
        <p:nvPicPr>
          <p:cNvPr id="555012" name="Picture 3" descr="RRB-1099-R"/>
          <p:cNvPicPr>
            <a:picLocks noChangeAspect="1" noChangeArrowheads="1"/>
          </p:cNvPicPr>
          <p:nvPr/>
        </p:nvPicPr>
        <p:blipFill>
          <a:blip r:embed="rId3" cstate="print">
            <a:extLst>
              <a:ext uri="{28A0092B-C50C-407E-A947-70E740481C1C}">
                <a14:useLocalDpi xmlns:a14="http://schemas.microsoft.com/office/drawing/2010/main" val="0"/>
              </a:ext>
            </a:extLst>
          </a:blip>
          <a:srcRect l="12083"/>
          <a:stretch>
            <a:fillRect/>
          </a:stretch>
        </p:blipFill>
        <p:spPr bwMode="auto">
          <a:xfrm>
            <a:off x="609600" y="1524000"/>
            <a:ext cx="8039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648200" y="2971800"/>
            <a:ext cx="1417638" cy="307975"/>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sz="1400" b="1" dirty="0">
                <a:latin typeface="Arial" charset="0"/>
              </a:rPr>
              <a:t>1099-R Box 9b</a:t>
            </a:r>
          </a:p>
        </p:txBody>
      </p:sp>
      <p:sp>
        <p:nvSpPr>
          <p:cNvPr id="9" name="TextBox 8"/>
          <p:cNvSpPr txBox="1"/>
          <p:nvPr/>
        </p:nvSpPr>
        <p:spPr>
          <a:xfrm>
            <a:off x="4648200" y="4648200"/>
            <a:ext cx="1308100" cy="307975"/>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sz="1400" b="1" dirty="0">
                <a:latin typeface="Arial" charset="0"/>
              </a:rPr>
              <a:t>1099-R Box 1</a:t>
            </a:r>
          </a:p>
        </p:txBody>
      </p:sp>
      <p:sp>
        <p:nvSpPr>
          <p:cNvPr id="11" name="TextBox 10"/>
          <p:cNvSpPr txBox="1"/>
          <p:nvPr/>
        </p:nvSpPr>
        <p:spPr>
          <a:xfrm>
            <a:off x="4724400" y="5410200"/>
            <a:ext cx="1308100" cy="307975"/>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sz="1400" b="1" dirty="0">
                <a:latin typeface="Arial" charset="0"/>
              </a:rPr>
              <a:t>1099-R Box 4</a:t>
            </a:r>
          </a:p>
        </p:txBody>
      </p:sp>
      <p:sp>
        <p:nvSpPr>
          <p:cNvPr id="12" name="TextBox 11"/>
          <p:cNvSpPr txBox="1"/>
          <p:nvPr/>
        </p:nvSpPr>
        <p:spPr>
          <a:xfrm>
            <a:off x="7239000" y="6019800"/>
            <a:ext cx="1384300" cy="307975"/>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sz="1400" b="1" dirty="0">
                <a:latin typeface="Arial" charset="0"/>
              </a:rPr>
              <a:t>Sch A Medical</a:t>
            </a: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69</a:t>
            </a:fld>
            <a:endParaRPr lang="en-US"/>
          </a:p>
        </p:txBody>
      </p:sp>
    </p:spTree>
    <p:extLst>
      <p:ext uri="{BB962C8B-B14F-4D97-AF65-F5344CB8AC3E}">
        <p14:creationId xmlns:p14="http://schemas.microsoft.com/office/powerpoint/2010/main" val="9094890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normAutofit fontScale="90000"/>
          </a:bodyPr>
          <a:lstStyle/>
          <a:p>
            <a:r>
              <a:rPr lang="en-US" altLang="en-US" smtClean="0"/>
              <a:t>Traditional IRA with Non-Deductible Contributions</a:t>
            </a:r>
          </a:p>
        </p:txBody>
      </p:sp>
      <p:sp>
        <p:nvSpPr>
          <p:cNvPr id="477187" name="Rectangle 3"/>
          <p:cNvSpPr>
            <a:spLocks noGrp="1" noChangeArrowheads="1"/>
          </p:cNvSpPr>
          <p:nvPr>
            <p:ph idx="1"/>
          </p:nvPr>
        </p:nvSpPr>
        <p:spPr>
          <a:xfrm>
            <a:off x="609600" y="1447800"/>
            <a:ext cx="8077200" cy="4876800"/>
          </a:xfrm>
        </p:spPr>
        <p:txBody>
          <a:bodyPr>
            <a:normAutofit fontScale="92500" lnSpcReduction="10000"/>
          </a:bodyPr>
          <a:lstStyle/>
          <a:p>
            <a:pPr>
              <a:lnSpc>
                <a:spcPct val="90000"/>
              </a:lnSpc>
            </a:pPr>
            <a:r>
              <a:rPr lang="en-US" altLang="en-US" dirty="0" smtClean="0"/>
              <a:t>Non-deductible contribution is difference between permitted contribution and amount allowed for IRA deduction</a:t>
            </a:r>
          </a:p>
          <a:p>
            <a:pPr lvl="1">
              <a:lnSpc>
                <a:spcPct val="90000"/>
              </a:lnSpc>
            </a:pPr>
            <a:r>
              <a:rPr lang="en-US" altLang="en-US" dirty="0" smtClean="0"/>
              <a:t>Alternative when IRA deduction is limited due to retirement plan, income, filing status</a:t>
            </a:r>
          </a:p>
          <a:p>
            <a:pPr lvl="1">
              <a:lnSpc>
                <a:spcPct val="90000"/>
              </a:lnSpc>
            </a:pPr>
            <a:r>
              <a:rPr lang="en-US" altLang="en-US" dirty="0" smtClean="0"/>
              <a:t>Total of deductible + non-deductible cannot exceed maximum contribution limits ($5,500/$6,500 if &gt;/= 50 years of age)</a:t>
            </a:r>
          </a:p>
          <a:p>
            <a:pPr>
              <a:lnSpc>
                <a:spcPct val="90000"/>
              </a:lnSpc>
            </a:pPr>
            <a:r>
              <a:rPr lang="en-US" altLang="en-US" dirty="0" smtClean="0"/>
              <a:t>Distributions from IRAs with non-deductible contributions</a:t>
            </a:r>
          </a:p>
          <a:p>
            <a:pPr lvl="1">
              <a:lnSpc>
                <a:spcPct val="90000"/>
              </a:lnSpc>
            </a:pPr>
            <a:r>
              <a:rPr lang="en-US" altLang="en-US" dirty="0" smtClean="0"/>
              <a:t>Non-deductible contributions not taxed on distribution</a:t>
            </a:r>
          </a:p>
          <a:p>
            <a:pPr lvl="1">
              <a:lnSpc>
                <a:spcPct val="90000"/>
              </a:lnSpc>
            </a:pPr>
            <a:r>
              <a:rPr lang="en-US" altLang="en-US" dirty="0" smtClean="0"/>
              <a:t>Earnings are taxed on distribution</a:t>
            </a:r>
          </a:p>
          <a:p>
            <a:pPr>
              <a:lnSpc>
                <a:spcPct val="90000"/>
              </a:lnSpc>
            </a:pPr>
            <a:endParaRPr lang="en-US" altLang="en-US" dirty="0" smtClean="0"/>
          </a:p>
          <a:p>
            <a:pPr>
              <a:lnSpc>
                <a:spcPct val="90000"/>
              </a:lnSpc>
            </a:pPr>
            <a:endParaRPr lang="en-US" altLang="en-US"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a:p>
        </p:txBody>
      </p:sp>
    </p:spTree>
    <p:extLst>
      <p:ext uri="{BB962C8B-B14F-4D97-AF65-F5344CB8AC3E}">
        <p14:creationId xmlns:p14="http://schemas.microsoft.com/office/powerpoint/2010/main" val="358906535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Title 1"/>
          <p:cNvSpPr>
            <a:spLocks noGrp="1"/>
          </p:cNvSpPr>
          <p:nvPr>
            <p:ph type="title"/>
          </p:nvPr>
        </p:nvSpPr>
        <p:spPr/>
        <p:txBody>
          <a:bodyPr>
            <a:normAutofit fontScale="90000"/>
          </a:bodyPr>
          <a:lstStyle/>
          <a:p>
            <a:r>
              <a:rPr lang="en-US" altLang="en-US" smtClean="0"/>
              <a:t>Railroad Retirement Benefits  </a:t>
            </a:r>
            <a:br>
              <a:rPr lang="en-US" altLang="en-US" smtClean="0"/>
            </a:br>
            <a:r>
              <a:rPr lang="en-US" altLang="en-US" smtClean="0"/>
              <a:t>Tier 2</a:t>
            </a:r>
          </a:p>
        </p:txBody>
      </p:sp>
      <p:pic>
        <p:nvPicPr>
          <p:cNvPr id="13314" name="Picture 2"/>
          <p:cNvPicPr>
            <a:picLocks noGrp="1" noChangeAspect="1" noChangeArrowheads="1"/>
          </p:cNvPicPr>
          <p:nvPr>
            <p:ph idx="1"/>
          </p:nvPr>
        </p:nvPicPr>
        <p:blipFill>
          <a:blip r:embed="rId3" cstate="print"/>
          <a:srcRect/>
          <a:stretch>
            <a:fillRect/>
          </a:stretch>
        </p:blipFill>
        <p:spPr bwMode="auto">
          <a:xfrm>
            <a:off x="609600" y="1600200"/>
            <a:ext cx="8077200" cy="4267200"/>
          </a:xfrm>
          <a:prstGeom prst="rect">
            <a:avLst/>
          </a:prstGeom>
          <a:noFill/>
          <a:ln w="9525">
            <a:noFill/>
            <a:miter lim="800000"/>
            <a:headEnd/>
            <a:tailEnd/>
          </a:ln>
        </p:spPr>
      </p:pic>
      <p:sp>
        <p:nvSpPr>
          <p:cNvPr id="557061" name="Oval 5"/>
          <p:cNvSpPr>
            <a:spLocks noChangeArrowheads="1"/>
          </p:cNvSpPr>
          <p:nvPr/>
        </p:nvSpPr>
        <p:spPr bwMode="auto">
          <a:xfrm>
            <a:off x="2590800" y="5105400"/>
            <a:ext cx="7620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cs typeface="Arial" panose="020B0604020202020204" pitchFamily="34" charset="0"/>
            </a:endParaRPr>
          </a:p>
        </p:txBody>
      </p:sp>
      <p:sp>
        <p:nvSpPr>
          <p:cNvPr id="270342" name="TextBox 5"/>
          <p:cNvSpPr txBox="1">
            <a:spLocks noChangeArrowheads="1"/>
          </p:cNvSpPr>
          <p:nvPr/>
        </p:nvSpPr>
        <p:spPr bwMode="auto">
          <a:xfrm>
            <a:off x="3886200" y="5181600"/>
            <a:ext cx="2878138" cy="369888"/>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b="1" dirty="0">
                <a:latin typeface="Arial" charset="0"/>
              </a:rPr>
              <a:t>Railroad Retirement Box</a:t>
            </a:r>
          </a:p>
        </p:txBody>
      </p:sp>
      <p:pic>
        <p:nvPicPr>
          <p:cNvPr id="1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439802"/>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NJ TaxWise" title="NJ TaxWis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55637"/>
            <a:ext cx="612648" cy="344615"/>
          </a:xfrm>
          <a:prstGeom prst="rect">
            <a:avLst/>
          </a:prstGeom>
        </p:spPr>
      </p:pic>
      <p:cxnSp>
        <p:nvCxnSpPr>
          <p:cNvPr id="13" name="Straight Arrow Connector 12"/>
          <p:cNvCxnSpPr>
            <a:stCxn id="270342" idx="1"/>
            <a:endCxn id="557061" idx="6"/>
          </p:cNvCxnSpPr>
          <p:nvPr/>
        </p:nvCxnSpPr>
        <p:spPr bwMode="auto">
          <a:xfrm flipH="1">
            <a:off x="3352800" y="5366544"/>
            <a:ext cx="533400" cy="5556"/>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70</a:t>
            </a:fld>
            <a:endParaRPr lang="en-US"/>
          </a:p>
        </p:txBody>
      </p:sp>
    </p:spTree>
    <p:extLst>
      <p:ext uri="{BB962C8B-B14F-4D97-AF65-F5344CB8AC3E}">
        <p14:creationId xmlns:p14="http://schemas.microsoft.com/office/powerpoint/2010/main" val="363196038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normAutofit fontScale="90000"/>
          </a:bodyPr>
          <a:lstStyle/>
          <a:p>
            <a:r>
              <a:rPr lang="en-US" altLang="en-US" smtClean="0"/>
              <a:t>Disability Income Reported on 1099-R</a:t>
            </a:r>
          </a:p>
        </p:txBody>
      </p:sp>
      <p:sp>
        <p:nvSpPr>
          <p:cNvPr id="1441795" name="Rectangle 3"/>
          <p:cNvSpPr>
            <a:spLocks noGrp="1" noChangeArrowheads="1"/>
          </p:cNvSpPr>
          <p:nvPr>
            <p:ph idx="1"/>
          </p:nvPr>
        </p:nvSpPr>
        <p:spPr/>
        <p:txBody>
          <a:bodyPr>
            <a:normAutofit fontScale="92500" lnSpcReduction="10000"/>
          </a:bodyPr>
          <a:lstStyle/>
          <a:p>
            <a:pPr marL="0" indent="0">
              <a:buNone/>
            </a:pPr>
            <a:r>
              <a:rPr lang="en-US" dirty="0" smtClean="0"/>
              <a:t>If disability income is reported on 1099-R: </a:t>
            </a:r>
          </a:p>
          <a:p>
            <a:r>
              <a:rPr lang="en-US" dirty="0" smtClean="0"/>
              <a:t>1099-R, Box 2 shows taxable amount</a:t>
            </a:r>
          </a:p>
          <a:p>
            <a:r>
              <a:rPr lang="en-US" dirty="0" smtClean="0"/>
              <a:t>1099-R, Code 3 in Box 7 indicates disability</a:t>
            </a:r>
          </a:p>
          <a:p>
            <a:pPr lvl="1"/>
            <a:r>
              <a:rPr lang="en-US" dirty="0" smtClean="0"/>
              <a:t>Before taxpayer has reached minimum retirement age (as defined by employer), income is considered wages, not pension </a:t>
            </a:r>
          </a:p>
          <a:p>
            <a:pPr lvl="2"/>
            <a:r>
              <a:rPr lang="en-US" dirty="0" smtClean="0"/>
              <a:t>In TW, check box below Box 7 on 1099-R screen so TW will include as wages on 1040 Line 7</a:t>
            </a:r>
          </a:p>
          <a:p>
            <a:pPr lvl="1"/>
            <a:r>
              <a:rPr lang="en-US" dirty="0" smtClean="0"/>
              <a:t>After taxpayer reaches minimum retirement age, income is reported as taxable pension on 1040 Line 16b</a:t>
            </a:r>
          </a:p>
          <a:p>
            <a:pPr lvl="1"/>
            <a:endParaRPr lang="en-US" dirty="0" smtClean="0"/>
          </a:p>
          <a:p>
            <a:pPr lvl="1"/>
            <a:endParaRPr lang="en-US" dirty="0" smtClean="0"/>
          </a:p>
        </p:txBody>
      </p:sp>
      <p:pic>
        <p:nvPicPr>
          <p:cNvPr id="6" name="Picture 5" descr="NJ TaxWise" title="NJ Tax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71</a:t>
            </a:fld>
            <a:endParaRPr lang="en-US"/>
          </a:p>
        </p:txBody>
      </p:sp>
    </p:spTree>
    <p:extLst>
      <p:ext uri="{BB962C8B-B14F-4D97-AF65-F5344CB8AC3E}">
        <p14:creationId xmlns:p14="http://schemas.microsoft.com/office/powerpoint/2010/main" val="200418575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Title 1"/>
          <p:cNvSpPr>
            <a:spLocks noGrp="1"/>
          </p:cNvSpPr>
          <p:nvPr>
            <p:ph type="title"/>
          </p:nvPr>
        </p:nvSpPr>
        <p:spPr/>
        <p:txBody>
          <a:bodyPr/>
          <a:lstStyle/>
          <a:p>
            <a:r>
              <a:rPr lang="en-US" altLang="en-US" smtClean="0"/>
              <a:t>Disability Income on Form 1099-R</a:t>
            </a:r>
          </a:p>
        </p:txBody>
      </p:sp>
      <p:pic>
        <p:nvPicPr>
          <p:cNvPr id="36866" name="Picture 2"/>
          <p:cNvPicPr>
            <a:picLocks noChangeAspect="1" noChangeArrowheads="1"/>
          </p:cNvPicPr>
          <p:nvPr/>
        </p:nvPicPr>
        <p:blipFill rotWithShape="1">
          <a:blip r:embed="rId3" cstate="print">
            <a:duotone>
              <a:prstClr val="black"/>
              <a:schemeClr val="accent3">
                <a:tint val="45000"/>
                <a:satMod val="400000"/>
              </a:schemeClr>
            </a:duotone>
            <a:extLst/>
          </a:blip>
          <a:srcRect l="20258" t="21143" r="19335" b="9803"/>
          <a:stretch/>
        </p:blipFill>
        <p:spPr bwMode="auto">
          <a:xfrm>
            <a:off x="609600" y="1600200"/>
            <a:ext cx="7848600" cy="4435366"/>
          </a:xfrm>
          <a:prstGeom prst="rect">
            <a:avLst/>
          </a:prstGeom>
          <a:solidFill>
            <a:schemeClr val="accent3"/>
          </a:solidFill>
          <a:ln>
            <a:noFill/>
          </a:ln>
          <a:effectLst/>
          <a:extLst/>
        </p:spPr>
      </p:pic>
      <p:sp>
        <p:nvSpPr>
          <p:cNvPr id="7" name="Oval 4"/>
          <p:cNvSpPr>
            <a:spLocks noChangeArrowheads="1"/>
          </p:cNvSpPr>
          <p:nvPr/>
        </p:nvSpPr>
        <p:spPr bwMode="auto">
          <a:xfrm>
            <a:off x="4572000" y="2514600"/>
            <a:ext cx="8382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8" name="Oval 4"/>
          <p:cNvSpPr>
            <a:spLocks noChangeArrowheads="1"/>
          </p:cNvSpPr>
          <p:nvPr/>
        </p:nvSpPr>
        <p:spPr bwMode="auto">
          <a:xfrm>
            <a:off x="4343400" y="4305300"/>
            <a:ext cx="838200" cy="2095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r>
              <a:rPr lang="en-US" altLang="en-US" sz="1200">
                <a:latin typeface="Arial" panose="020B0604020202020204" pitchFamily="34" charset="0"/>
                <a:cs typeface="Arial" panose="020B0604020202020204" pitchFamily="34" charset="0"/>
              </a:rPr>
              <a:t>    3</a:t>
            </a:r>
          </a:p>
        </p:txBody>
      </p:sp>
      <p:sp>
        <p:nvSpPr>
          <p:cNvPr id="233480" name="TextBox 2"/>
          <p:cNvSpPr txBox="1">
            <a:spLocks noChangeArrowheads="1"/>
          </p:cNvSpPr>
          <p:nvPr/>
        </p:nvSpPr>
        <p:spPr bwMode="auto">
          <a:xfrm>
            <a:off x="5715000" y="3700463"/>
            <a:ext cx="2300288" cy="369887"/>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b="1" dirty="0">
                <a:latin typeface="Arial" charset="0"/>
              </a:rPr>
              <a:t>Code 3 is Disability</a:t>
            </a:r>
          </a:p>
        </p:txBody>
      </p:sp>
      <p:sp>
        <p:nvSpPr>
          <p:cNvPr id="10" name="TextBox 9"/>
          <p:cNvSpPr txBox="1"/>
          <p:nvPr/>
        </p:nvSpPr>
        <p:spPr>
          <a:xfrm>
            <a:off x="5638800" y="2144713"/>
            <a:ext cx="922338" cy="369887"/>
          </a:xfrm>
          <a:prstGeom prst="rect">
            <a:avLst/>
          </a:prstGeom>
          <a:solidFill>
            <a:schemeClr val="accent5"/>
          </a:solidFill>
        </p:spPr>
        <p:txBody>
          <a:bodyPr>
            <a:spAutoFit/>
          </a:bodyPr>
          <a:lstStyle/>
          <a:p>
            <a:pPr eaLnBrk="1" hangingPunct="1">
              <a:defRPr/>
            </a:pPr>
            <a:r>
              <a:rPr lang="en-US" b="1" dirty="0" smtClean="0">
                <a:latin typeface="Arial" charset="0"/>
                <a:cs typeface="Arial" charset="0"/>
              </a:rPr>
              <a:t>2014</a:t>
            </a:r>
            <a:endParaRPr lang="en-US" b="1" dirty="0">
              <a:latin typeface="Arial" charset="0"/>
              <a:cs typeface="Arial" charset="0"/>
            </a:endParaRPr>
          </a:p>
        </p:txBody>
      </p:sp>
      <p:sp>
        <p:nvSpPr>
          <p:cNvPr id="11" name="TextBox 10"/>
          <p:cNvSpPr txBox="1"/>
          <p:nvPr/>
        </p:nvSpPr>
        <p:spPr>
          <a:xfrm>
            <a:off x="1447800" y="2438400"/>
            <a:ext cx="1924050"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Taxable amount</a:t>
            </a:r>
          </a:p>
        </p:txBody>
      </p:sp>
      <p:cxnSp>
        <p:nvCxnSpPr>
          <p:cNvPr id="13" name="Straight Arrow Connector 12"/>
          <p:cNvCxnSpPr>
            <a:stCxn id="11" idx="3"/>
            <a:endCxn id="7" idx="2"/>
          </p:cNvCxnSpPr>
          <p:nvPr/>
        </p:nvCxnSpPr>
        <p:spPr bwMode="auto">
          <a:xfrm>
            <a:off x="3371850" y="2623344"/>
            <a:ext cx="1200150" cy="5556"/>
          </a:xfrm>
          <a:prstGeom prst="straightConnector1">
            <a:avLst/>
          </a:prstGeom>
          <a:noFill/>
          <a:ln w="38100" cap="flat" cmpd="sng" algn="ctr">
            <a:solidFill>
              <a:srgbClr val="FF0000"/>
            </a:solidFill>
            <a:prstDash val="solid"/>
            <a:round/>
            <a:headEnd type="none" w="med" len="med"/>
            <a:tailEnd type="triangle"/>
          </a:ln>
          <a:effectLst/>
        </p:spPr>
      </p:cxnSp>
      <p:cxnSp>
        <p:nvCxnSpPr>
          <p:cNvPr id="17" name="Straight Arrow Connector 16"/>
          <p:cNvCxnSpPr>
            <a:stCxn id="233480" idx="1"/>
            <a:endCxn id="8" idx="7"/>
          </p:cNvCxnSpPr>
          <p:nvPr/>
        </p:nvCxnSpPr>
        <p:spPr bwMode="auto">
          <a:xfrm flipH="1">
            <a:off x="5058848" y="3885407"/>
            <a:ext cx="656152" cy="450581"/>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72</a:t>
            </a:fld>
            <a:endParaRPr lang="en-US"/>
          </a:p>
        </p:txBody>
      </p:sp>
    </p:spTree>
    <p:extLst>
      <p:ext uri="{BB962C8B-B14F-4D97-AF65-F5344CB8AC3E}">
        <p14:creationId xmlns:p14="http://schemas.microsoft.com/office/powerpoint/2010/main" val="4102790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3" cstate="print"/>
          <a:srcRect/>
          <a:stretch>
            <a:fillRect/>
          </a:stretch>
        </p:blipFill>
        <p:spPr bwMode="auto">
          <a:xfrm>
            <a:off x="609600" y="1600200"/>
            <a:ext cx="7848600" cy="4512933"/>
          </a:xfrm>
          <a:prstGeom prst="rect">
            <a:avLst/>
          </a:prstGeom>
          <a:noFill/>
          <a:ln w="9525">
            <a:noFill/>
            <a:miter lim="800000"/>
            <a:headEnd/>
            <a:tailEnd/>
          </a:ln>
        </p:spPr>
      </p:pic>
      <p:sp>
        <p:nvSpPr>
          <p:cNvPr id="563203" name="Title 1"/>
          <p:cNvSpPr>
            <a:spLocks noGrp="1"/>
          </p:cNvSpPr>
          <p:nvPr>
            <p:ph type="title"/>
          </p:nvPr>
        </p:nvSpPr>
        <p:spPr>
          <a:xfrm>
            <a:off x="685800" y="277813"/>
            <a:ext cx="8001000" cy="1143000"/>
          </a:xfrm>
        </p:spPr>
        <p:txBody>
          <a:bodyPr>
            <a:normAutofit fontScale="90000"/>
          </a:bodyPr>
          <a:lstStyle/>
          <a:p>
            <a:r>
              <a:rPr lang="en-US" altLang="en-US" smtClean="0"/>
              <a:t>TW - Distribution from Retirement Plan – Form 1099-R</a:t>
            </a:r>
          </a:p>
        </p:txBody>
      </p:sp>
      <p:sp>
        <p:nvSpPr>
          <p:cNvPr id="11" name="TextBox 10"/>
          <p:cNvSpPr txBox="1"/>
          <p:nvPr/>
        </p:nvSpPr>
        <p:spPr>
          <a:xfrm>
            <a:off x="5486400" y="4216401"/>
            <a:ext cx="3048000" cy="584775"/>
          </a:xfrm>
          <a:prstGeom prst="rect">
            <a:avLst/>
          </a:prstGeom>
          <a:solidFill>
            <a:schemeClr val="accent5">
              <a:lumMod val="75000"/>
            </a:schemeClr>
          </a:solidFill>
          <a:ln>
            <a:solidFill>
              <a:schemeClr val="accent4">
                <a:lumMod val="95000"/>
                <a:lumOff val="5000"/>
              </a:schemeClr>
            </a:solidFill>
          </a:ln>
        </p:spPr>
        <p:txBody>
          <a:bodyPr wrap="square">
            <a:spAutoFit/>
          </a:bodyPr>
          <a:lstStyle/>
          <a:p>
            <a:pPr eaLnBrk="1" hangingPunct="1">
              <a:defRPr/>
            </a:pPr>
            <a:r>
              <a:rPr lang="en-US" sz="1600" b="1" dirty="0">
                <a:latin typeface="Arial" charset="0"/>
              </a:rPr>
              <a:t>Check this box if pre-retirement </a:t>
            </a:r>
            <a:r>
              <a:rPr lang="en-US" sz="1600" b="1" dirty="0" smtClean="0">
                <a:latin typeface="Arial" charset="0"/>
              </a:rPr>
              <a:t>age disability</a:t>
            </a:r>
            <a:endParaRPr lang="en-US" sz="1600" b="1" dirty="0">
              <a:latin typeface="Arial" charset="0"/>
            </a:endParaRPr>
          </a:p>
        </p:txBody>
      </p:sp>
      <p:sp>
        <p:nvSpPr>
          <p:cNvPr id="13" name="Oval 12"/>
          <p:cNvSpPr>
            <a:spLocks noChangeArrowheads="1"/>
          </p:cNvSpPr>
          <p:nvPr/>
        </p:nvSpPr>
        <p:spPr bwMode="auto">
          <a:xfrm>
            <a:off x="7924800" y="5638800"/>
            <a:ext cx="6858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4" name="Oval 4"/>
          <p:cNvSpPr>
            <a:spLocks noChangeArrowheads="1"/>
          </p:cNvSpPr>
          <p:nvPr/>
        </p:nvSpPr>
        <p:spPr bwMode="auto">
          <a:xfrm>
            <a:off x="4495800" y="5181600"/>
            <a:ext cx="8382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16" name="Picture 15"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17" name="Straight Arrow Connector 16"/>
          <p:cNvCxnSpPr/>
          <p:nvPr/>
        </p:nvCxnSpPr>
        <p:spPr bwMode="auto">
          <a:xfrm>
            <a:off x="6858000" y="4800600"/>
            <a:ext cx="1066800" cy="838200"/>
          </a:xfrm>
          <a:prstGeom prst="straightConnector1">
            <a:avLst/>
          </a:prstGeom>
          <a:noFill/>
          <a:ln w="38100" cap="flat" cmpd="sng" algn="ctr">
            <a:solidFill>
              <a:srgbClr val="FF0000"/>
            </a:solidFill>
            <a:prstDash val="solid"/>
            <a:round/>
            <a:headEnd type="none" w="med" len="med"/>
            <a:tailEnd type="triangle"/>
          </a:ln>
          <a:effectLst/>
        </p:spPr>
      </p:cxnSp>
      <p:sp>
        <p:nvSpPr>
          <p:cNvPr id="20" name="TextBox 19"/>
          <p:cNvSpPr txBox="1"/>
          <p:nvPr/>
        </p:nvSpPr>
        <p:spPr>
          <a:xfrm>
            <a:off x="1752600" y="4953000"/>
            <a:ext cx="2198038"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Code for disability</a:t>
            </a:r>
            <a:endParaRPr lang="en-US" b="1" dirty="0"/>
          </a:p>
        </p:txBody>
      </p:sp>
      <p:cxnSp>
        <p:nvCxnSpPr>
          <p:cNvPr id="21" name="Straight Arrow Connector 20"/>
          <p:cNvCxnSpPr>
            <a:stCxn id="20" idx="3"/>
            <a:endCxn id="14" idx="1"/>
          </p:cNvCxnSpPr>
          <p:nvPr/>
        </p:nvCxnSpPr>
        <p:spPr bwMode="auto">
          <a:xfrm>
            <a:off x="3950638" y="5137666"/>
            <a:ext cx="667914" cy="88571"/>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73</a:t>
            </a:fld>
            <a:endParaRPr lang="en-US"/>
          </a:p>
        </p:txBody>
      </p:sp>
    </p:spTree>
    <p:extLst>
      <p:ext uri="{BB962C8B-B14F-4D97-AF65-F5344CB8AC3E}">
        <p14:creationId xmlns:p14="http://schemas.microsoft.com/office/powerpoint/2010/main" val="3229962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NJ Disability Income</a:t>
            </a:r>
            <a:endParaRPr lang="en-US" dirty="0"/>
          </a:p>
        </p:txBody>
      </p:sp>
      <p:sp>
        <p:nvSpPr>
          <p:cNvPr id="3" name="Content Placeholder 2"/>
          <p:cNvSpPr>
            <a:spLocks noGrp="1"/>
          </p:cNvSpPr>
          <p:nvPr>
            <p:ph idx="1"/>
          </p:nvPr>
        </p:nvSpPr>
        <p:spPr/>
        <p:txBody>
          <a:bodyPr/>
          <a:lstStyle/>
          <a:p>
            <a:r>
              <a:rPr lang="en-US" dirty="0" smtClean="0"/>
              <a:t>Disability age for NJ is 65</a:t>
            </a:r>
          </a:p>
          <a:p>
            <a:pPr lvl="1"/>
            <a:r>
              <a:rPr lang="en-US" dirty="0" smtClean="0"/>
              <a:t>Income NJ taxable &gt; 65</a:t>
            </a:r>
          </a:p>
          <a:p>
            <a:pPr lvl="1"/>
            <a:r>
              <a:rPr lang="en-US" dirty="0" smtClean="0"/>
              <a:t>Income not NJ taxable &lt; 65</a:t>
            </a:r>
          </a:p>
          <a:p>
            <a:r>
              <a:rPr lang="en-US" dirty="0" smtClean="0"/>
              <a:t>If taxpayer’s company normal retirement age is below 65 and taxpayer is between that age and 65</a:t>
            </a:r>
          </a:p>
          <a:p>
            <a:pPr lvl="1"/>
            <a:r>
              <a:rPr lang="en-US" dirty="0" smtClean="0"/>
              <a:t>Adjustment required to NJ line 19 using scratch pad to remove from taxable pension</a:t>
            </a:r>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11-04-2015</a:t>
            </a:r>
            <a:endParaRPr lang="en-US" dirty="0"/>
          </a:p>
        </p:txBody>
      </p:sp>
      <p:sp>
        <p:nvSpPr>
          <p:cNvPr id="5" name="Footer Placeholder 4"/>
          <p:cNvSpPr>
            <a:spLocks noGrp="1"/>
          </p:cNvSpPr>
          <p:nvPr>
            <p:ph type="ftr" sz="quarter" idx="3"/>
          </p:nvPr>
        </p:nvSpPr>
        <p:spPr/>
        <p:txBody>
          <a:bodyPr/>
          <a:lstStyle/>
          <a:p>
            <a:r>
              <a:rPr lang="en-US" smtClean="0"/>
              <a:t>NJ TAX TY2014 v1</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74</a:t>
            </a:fld>
            <a:endParaRPr lang="en-US"/>
          </a:p>
        </p:txBody>
      </p:sp>
    </p:spTree>
    <p:extLst>
      <p:ext uri="{BB962C8B-B14F-4D97-AF65-F5344CB8AC3E}">
        <p14:creationId xmlns:p14="http://schemas.microsoft.com/office/powerpoint/2010/main" val="64013656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ltLang="en-US" smtClean="0"/>
              <a:t>IRA Penalties</a:t>
            </a:r>
          </a:p>
        </p:txBody>
      </p:sp>
      <p:sp>
        <p:nvSpPr>
          <p:cNvPr id="565251" name="Rectangle 3"/>
          <p:cNvSpPr>
            <a:spLocks noGrp="1" noChangeArrowheads="1"/>
          </p:cNvSpPr>
          <p:nvPr>
            <p:ph idx="1"/>
          </p:nvPr>
        </p:nvSpPr>
        <p:spPr>
          <a:xfrm>
            <a:off x="457200" y="1524000"/>
            <a:ext cx="8458200" cy="4953000"/>
          </a:xfrm>
        </p:spPr>
        <p:txBody>
          <a:bodyPr>
            <a:normAutofit lnSpcReduction="10000"/>
          </a:bodyPr>
          <a:lstStyle/>
          <a:p>
            <a:pPr marL="514350" indent="-514350"/>
            <a:r>
              <a:rPr lang="en-US" altLang="en-US" sz="2800" dirty="0" smtClean="0"/>
              <a:t>Early distribution penalty (prior to 59½ )</a:t>
            </a:r>
          </a:p>
          <a:p>
            <a:pPr lvl="1"/>
            <a:r>
              <a:rPr lang="en-US" altLang="en-US" sz="2400" dirty="0" smtClean="0"/>
              <a:t>Additional tax of 10%</a:t>
            </a:r>
          </a:p>
          <a:p>
            <a:pPr lvl="1"/>
            <a:r>
              <a:rPr lang="en-US" altLang="en-US" sz="2400" dirty="0" smtClean="0"/>
              <a:t>Certain exemptions to penalty– Codes 2, 3 or 4 in 1099-R Box 7 – don’t need Form 5329.  TWO handles automatically</a:t>
            </a:r>
          </a:p>
          <a:p>
            <a:pPr lvl="1"/>
            <a:r>
              <a:rPr lang="en-US" altLang="en-US" sz="2400" dirty="0" smtClean="0"/>
              <a:t>Code 1 in 1099-R, Box 7 - need Form 5329 Additional Taxes on Qualified Plans to determine if there is an exception to additional tax (taxpayer will advise).  Select appropriate code </a:t>
            </a:r>
          </a:p>
          <a:p>
            <a:pPr lvl="1"/>
            <a:r>
              <a:rPr lang="en-US" altLang="en-US" sz="2400" dirty="0" smtClean="0"/>
              <a:t>TW calculates any penalty, per 1099-R input, &amp; carries to 1040 Line 58 in “Other Tax” section</a:t>
            </a:r>
          </a:p>
          <a:p>
            <a:pPr marL="514350" indent="-514350"/>
            <a:r>
              <a:rPr lang="en-US" altLang="en-US" dirty="0" smtClean="0"/>
              <a:t>Excess contributions penalty – </a:t>
            </a:r>
            <a:r>
              <a:rPr lang="en-US" altLang="en-US" dirty="0" smtClean="0">
                <a:solidFill>
                  <a:srgbClr val="FF0000"/>
                </a:solidFill>
              </a:rPr>
              <a:t>Out of Scope</a:t>
            </a:r>
          </a:p>
          <a:p>
            <a:pPr lvl="1"/>
            <a:r>
              <a:rPr lang="en-US" altLang="en-US" dirty="0" smtClean="0"/>
              <a:t>Additional tax  -  6% of excess contribution</a:t>
            </a:r>
          </a:p>
          <a:p>
            <a:endParaRPr lang="en-US" altLang="en-US" dirty="0" smtClean="0"/>
          </a:p>
          <a:p>
            <a:pPr>
              <a:buNone/>
            </a:pPr>
            <a:endParaRPr lang="en-US" altLang="en-US" sz="2400"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75</a:t>
            </a:fld>
            <a:endParaRPr lang="en-US"/>
          </a:p>
        </p:txBody>
      </p:sp>
    </p:spTree>
    <p:extLst>
      <p:ext uri="{BB962C8B-B14F-4D97-AF65-F5344CB8AC3E}">
        <p14:creationId xmlns:p14="http://schemas.microsoft.com/office/powerpoint/2010/main" val="39749135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normAutofit/>
          </a:bodyPr>
          <a:lstStyle/>
          <a:p>
            <a:r>
              <a:rPr lang="en-US" altLang="en-US" smtClean="0"/>
              <a:t>IRA Penalties</a:t>
            </a:r>
            <a:endParaRPr lang="en-US" altLang="en-US" sz="2000" dirty="0" smtClean="0"/>
          </a:p>
        </p:txBody>
      </p:sp>
      <p:sp>
        <p:nvSpPr>
          <p:cNvPr id="565251" name="Rectangle 3"/>
          <p:cNvSpPr>
            <a:spLocks noGrp="1" noChangeArrowheads="1"/>
          </p:cNvSpPr>
          <p:nvPr>
            <p:ph idx="1"/>
          </p:nvPr>
        </p:nvSpPr>
        <p:spPr>
          <a:xfrm>
            <a:off x="457200" y="1524000"/>
            <a:ext cx="8458200" cy="4953000"/>
          </a:xfrm>
        </p:spPr>
        <p:txBody>
          <a:bodyPr>
            <a:normAutofit fontScale="92500" lnSpcReduction="20000"/>
          </a:bodyPr>
          <a:lstStyle/>
          <a:p>
            <a:pPr marL="514350" indent="-514350"/>
            <a:r>
              <a:rPr lang="en-US" altLang="en-US" dirty="0" smtClean="0"/>
              <a:t>Failure to take full Required Minimum Distribution (RMD) penalty</a:t>
            </a:r>
          </a:p>
          <a:p>
            <a:pPr lvl="1"/>
            <a:r>
              <a:rPr lang="en-US" altLang="en-US" dirty="0" smtClean="0"/>
              <a:t>Penalty is 50% of RMD amount not taken</a:t>
            </a:r>
          </a:p>
          <a:p>
            <a:pPr lvl="1"/>
            <a:r>
              <a:rPr lang="en-US" altLang="en-US" dirty="0" smtClean="0"/>
              <a:t>Counselor not expected to review all plans and verify that required distributions were taken</a:t>
            </a:r>
          </a:p>
          <a:p>
            <a:pPr lvl="1"/>
            <a:r>
              <a:rPr lang="en-US" altLang="en-US" dirty="0" smtClean="0"/>
              <a:t>Can request waiver if:</a:t>
            </a:r>
          </a:p>
          <a:p>
            <a:pPr lvl="2"/>
            <a:r>
              <a:rPr lang="en-US" altLang="en-US" dirty="0" smtClean="0"/>
              <a:t>Taxpayer missed taking all or part of RMD</a:t>
            </a:r>
          </a:p>
          <a:p>
            <a:pPr lvl="2"/>
            <a:r>
              <a:rPr lang="en-US" altLang="en-US" dirty="0" smtClean="0"/>
              <a:t>Shortfall in amount of distribution due to reasonable error</a:t>
            </a:r>
          </a:p>
          <a:p>
            <a:pPr lvl="2"/>
            <a:r>
              <a:rPr lang="en-US" altLang="en-US" dirty="0" smtClean="0"/>
              <a:t>Taxpayer is taking reasonable steps to remedy shortfall</a:t>
            </a:r>
          </a:p>
          <a:p>
            <a:pPr lvl="1"/>
            <a:r>
              <a:rPr lang="en-US" altLang="en-US" dirty="0" smtClean="0"/>
              <a:t>Use Form 5329 Part VIII to request waiver</a:t>
            </a:r>
          </a:p>
          <a:p>
            <a:pPr lvl="2"/>
            <a:r>
              <a:rPr lang="en-US" altLang="en-US" dirty="0" smtClean="0"/>
              <a:t>Separate 5329 form for taxpayer and spouse</a:t>
            </a:r>
          </a:p>
          <a:p>
            <a:pPr lvl="1"/>
            <a:r>
              <a:rPr lang="en-US" altLang="en-US" dirty="0" smtClean="0"/>
              <a:t>See specific instructions in Special Topic document on TaxPrep4Free.org Preparer page </a:t>
            </a:r>
          </a:p>
          <a:p>
            <a:pPr lvl="1"/>
            <a:endParaRPr lang="en-US" altLang="en-US" dirty="0" smtClean="0"/>
          </a:p>
          <a:p>
            <a:pPr lvl="1"/>
            <a:endParaRPr lang="en-US" altLang="en-US" sz="2400" dirty="0" smtClean="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76</a:t>
            </a:fld>
            <a:endParaRPr lang="en-US"/>
          </a:p>
        </p:txBody>
      </p:sp>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Tree>
    <p:extLst>
      <p:ext uri="{BB962C8B-B14F-4D97-AF65-F5344CB8AC3E}">
        <p14:creationId xmlns:p14="http://schemas.microsoft.com/office/powerpoint/2010/main" val="248774906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itle 1"/>
          <p:cNvSpPr>
            <a:spLocks noGrp="1"/>
          </p:cNvSpPr>
          <p:nvPr>
            <p:ph type="title"/>
          </p:nvPr>
        </p:nvSpPr>
        <p:spPr/>
        <p:txBody>
          <a:bodyPr>
            <a:normAutofit fontScale="90000"/>
          </a:bodyPr>
          <a:lstStyle/>
          <a:p>
            <a:pPr eaLnBrk="1" hangingPunct="1"/>
            <a:r>
              <a:rPr lang="en-US" altLang="en-US" dirty="0" smtClean="0"/>
              <a:t>Form 5329 – Exclusions to 1099-R </a:t>
            </a:r>
            <a:br>
              <a:rPr lang="en-US" altLang="en-US" dirty="0" smtClean="0"/>
            </a:br>
            <a:r>
              <a:rPr lang="en-US" altLang="en-US" dirty="0" smtClean="0"/>
              <a:t>Code 1 Penalty for Early Distribution</a:t>
            </a:r>
            <a:endParaRPr lang="en-US" altLang="en-US" sz="2400" dirty="0" smtClean="0"/>
          </a:p>
        </p:txBody>
      </p:sp>
      <p:sp>
        <p:nvSpPr>
          <p:cNvPr id="3" name="Content Placeholder 2"/>
          <p:cNvSpPr>
            <a:spLocks noGrp="1"/>
          </p:cNvSpPr>
          <p:nvPr>
            <p:ph idx="1"/>
          </p:nvPr>
        </p:nvSpPr>
        <p:spPr>
          <a:xfrm>
            <a:off x="609600" y="1524000"/>
            <a:ext cx="8077200" cy="4800600"/>
          </a:xfrm>
        </p:spPr>
        <p:txBody>
          <a:bodyPr>
            <a:normAutofit fontScale="25000" lnSpcReduction="20000"/>
          </a:bodyPr>
          <a:lstStyle/>
          <a:p>
            <a:pPr eaLnBrk="1" hangingPunct="1">
              <a:buFont typeface="Wingdings" charset="2"/>
              <a:buChar char="n"/>
              <a:defRPr/>
            </a:pPr>
            <a:r>
              <a:rPr lang="en-US" sz="9600" dirty="0" smtClean="0"/>
              <a:t>Form 5329</a:t>
            </a:r>
          </a:p>
          <a:p>
            <a:pPr lvl="1" eaLnBrk="1" hangingPunct="1">
              <a:buFont typeface="Wingdings" charset="2"/>
              <a:buChar char="n"/>
              <a:defRPr/>
            </a:pPr>
            <a:r>
              <a:rPr lang="en-US" sz="8800" dirty="0" smtClean="0"/>
              <a:t>Only Part I is in scope</a:t>
            </a:r>
          </a:p>
          <a:p>
            <a:pPr lvl="1" eaLnBrk="1" hangingPunct="1">
              <a:buFont typeface="Wingdings" charset="2"/>
              <a:buChar char="n"/>
              <a:defRPr/>
            </a:pPr>
            <a:r>
              <a:rPr lang="en-US" sz="8800" dirty="0" smtClean="0"/>
              <a:t>Check box under Box 7 on 1099-R to “Force Form 5329”</a:t>
            </a:r>
          </a:p>
          <a:p>
            <a:pPr eaLnBrk="1" hangingPunct="1">
              <a:buFont typeface="Wingdings" charset="2"/>
              <a:buChar char="n"/>
              <a:defRPr/>
            </a:pPr>
            <a:r>
              <a:rPr lang="en-US" sz="9600" dirty="0" smtClean="0"/>
              <a:t>Sample exclusion codes </a:t>
            </a:r>
          </a:p>
          <a:p>
            <a:pPr lvl="1" eaLnBrk="1" hangingPunct="1">
              <a:buFont typeface="Wingdings" charset="2"/>
              <a:buChar char="n"/>
              <a:defRPr/>
            </a:pPr>
            <a:r>
              <a:rPr lang="en-US" sz="8400" dirty="0" smtClean="0"/>
              <a:t>03 – Distribution due to total and permanent disability</a:t>
            </a:r>
          </a:p>
          <a:p>
            <a:pPr lvl="1" eaLnBrk="1" hangingPunct="1">
              <a:buFont typeface="Wingdings" charset="2"/>
              <a:buChar char="n"/>
              <a:defRPr/>
            </a:pPr>
            <a:r>
              <a:rPr lang="en-US" sz="8800" dirty="0" smtClean="0"/>
              <a:t>05 – Qualified retirement plan distributions up to (1) the amount  you paid for unreimbursed medical expenses during the year minus (2) 7.5% of your adjusted gross income for the year.</a:t>
            </a:r>
          </a:p>
          <a:p>
            <a:pPr lvl="1" eaLnBrk="1" hangingPunct="1">
              <a:buFont typeface="Wingdings" charset="2"/>
              <a:buChar char="n"/>
              <a:defRPr/>
            </a:pPr>
            <a:r>
              <a:rPr lang="en-US" sz="8800" dirty="0" smtClean="0"/>
              <a:t>08 – IRA distributions made for higher education expenses.</a:t>
            </a:r>
          </a:p>
          <a:p>
            <a:pPr lvl="1" eaLnBrk="1" hangingPunct="1">
              <a:buFont typeface="Wingdings" charset="2"/>
              <a:buChar char="n"/>
              <a:defRPr/>
            </a:pPr>
            <a:r>
              <a:rPr lang="en-US" sz="8800" dirty="0" smtClean="0"/>
              <a:t>09 – IRA distributions made for purchase of a first home, up to $10,000.</a:t>
            </a:r>
          </a:p>
          <a:p>
            <a:pPr lvl="1" eaLnBrk="1" hangingPunct="1">
              <a:buFont typeface="Wingdings" charset="2"/>
              <a:buChar char="n"/>
              <a:defRPr/>
            </a:pPr>
            <a:r>
              <a:rPr lang="en-US" sz="8800" dirty="0" smtClean="0"/>
              <a:t>12 – Other (e.g.-Distributions incorrectly indicated as early distributions by code 1, J, or S in box 7 of Form 1099-R.  Include on Line 2 the amount you received when you were age 59½ or older)</a:t>
            </a:r>
          </a:p>
          <a:p>
            <a:pPr lvl="1" eaLnBrk="1" hangingPunct="1">
              <a:buFont typeface="Wingdings" charset="2"/>
              <a:buChar char="n"/>
              <a:defRPr/>
            </a:pPr>
            <a:endParaRPr lang="en-US" dirty="0"/>
          </a:p>
        </p:txBody>
      </p:sp>
      <p:sp>
        <p:nvSpPr>
          <p:cNvPr id="5" name="TextBox 4" descr="NJ Pub Ref" title="NJ Pub Ref"/>
          <p:cNvSpPr txBox="1"/>
          <p:nvPr/>
        </p:nvSpPr>
        <p:spPr>
          <a:xfrm>
            <a:off x="7118553" y="58579"/>
            <a:ext cx="1650580" cy="246221"/>
          </a:xfrm>
          <a:prstGeom prst="rect">
            <a:avLst/>
          </a:prstGeom>
          <a:noFill/>
        </p:spPr>
        <p:txBody>
          <a:bodyPr wrap="none" tIns="0" bIns="0" rtlCol="0">
            <a:spAutoFit/>
          </a:bodyPr>
          <a:lstStyle/>
          <a:p>
            <a:pPr algn="r"/>
            <a:r>
              <a:rPr lang="en-US" sz="1600" dirty="0" smtClean="0"/>
              <a:t>Pub 4012 Tab H</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4" name="Footer Placeholder 3"/>
          <p:cNvSpPr>
            <a:spLocks noGrp="1"/>
          </p:cNvSpPr>
          <p:nvPr>
            <p:ph type="ftr" sz="quarter" idx="3"/>
          </p:nvPr>
        </p:nvSpPr>
        <p:spPr/>
        <p:txBody>
          <a:bodyPr/>
          <a:lstStyle/>
          <a:p>
            <a:r>
              <a:rPr lang="en-US" smtClean="0"/>
              <a:t>NJ TAX TY2014 v1</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77</a:t>
            </a:fld>
            <a:endParaRPr lang="en-US"/>
          </a:p>
        </p:txBody>
      </p:sp>
    </p:spTree>
    <p:extLst>
      <p:ext uri="{BB962C8B-B14F-4D97-AF65-F5344CB8AC3E}">
        <p14:creationId xmlns:p14="http://schemas.microsoft.com/office/powerpoint/2010/main" val="381344245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609600" y="1600200"/>
            <a:ext cx="8077200" cy="4724400"/>
          </a:xfrm>
          <a:prstGeom prst="rect">
            <a:avLst/>
          </a:prstGeom>
          <a:noFill/>
          <a:ln w="9525">
            <a:noFill/>
            <a:miter lim="800000"/>
            <a:headEnd/>
            <a:tailEnd/>
          </a:ln>
        </p:spPr>
      </p:pic>
      <p:sp>
        <p:nvSpPr>
          <p:cNvPr id="569347" name="Title 1"/>
          <p:cNvSpPr>
            <a:spLocks noGrp="1"/>
          </p:cNvSpPr>
          <p:nvPr>
            <p:ph type="title"/>
          </p:nvPr>
        </p:nvSpPr>
        <p:spPr/>
        <p:txBody>
          <a:bodyPr>
            <a:normAutofit fontScale="90000"/>
          </a:bodyPr>
          <a:lstStyle/>
          <a:p>
            <a:r>
              <a:rPr lang="en-US" altLang="en-US" smtClean="0"/>
              <a:t>TW-Distribution from Retirement Plan – Form 1099-R</a:t>
            </a:r>
          </a:p>
        </p:txBody>
      </p:sp>
      <p:sp>
        <p:nvSpPr>
          <p:cNvPr id="8" name="Oval 7"/>
          <p:cNvSpPr>
            <a:spLocks noChangeArrowheads="1"/>
          </p:cNvSpPr>
          <p:nvPr/>
        </p:nvSpPr>
        <p:spPr bwMode="auto">
          <a:xfrm>
            <a:off x="8305800" y="6019800"/>
            <a:ext cx="4572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60104" name="TextBox 2"/>
          <p:cNvSpPr txBox="1">
            <a:spLocks noChangeArrowheads="1"/>
          </p:cNvSpPr>
          <p:nvPr/>
        </p:nvSpPr>
        <p:spPr bwMode="auto">
          <a:xfrm>
            <a:off x="5334000" y="4114800"/>
            <a:ext cx="2670175" cy="584200"/>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sz="1600" b="1" dirty="0">
                <a:latin typeface="Arial" charset="0"/>
              </a:rPr>
              <a:t>Check this box to force</a:t>
            </a:r>
          </a:p>
          <a:p>
            <a:pPr eaLnBrk="1" hangingPunct="1">
              <a:defRPr/>
            </a:pPr>
            <a:r>
              <a:rPr lang="en-US" sz="1600" b="1" dirty="0">
                <a:latin typeface="Arial" charset="0"/>
              </a:rPr>
              <a:t>Form 5329 for exceptions</a:t>
            </a:r>
          </a:p>
        </p:txBody>
      </p:sp>
      <p:sp>
        <p:nvSpPr>
          <p:cNvPr id="11" name="Oval 4"/>
          <p:cNvSpPr>
            <a:spLocks noChangeArrowheads="1"/>
          </p:cNvSpPr>
          <p:nvPr/>
        </p:nvSpPr>
        <p:spPr bwMode="auto">
          <a:xfrm>
            <a:off x="4800600" y="5334000"/>
            <a:ext cx="5334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12" name="TextBox 11"/>
          <p:cNvSpPr txBox="1"/>
          <p:nvPr/>
        </p:nvSpPr>
        <p:spPr>
          <a:xfrm>
            <a:off x="1143000" y="5029200"/>
            <a:ext cx="2582863" cy="584200"/>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sz="1600" b="1" dirty="0">
                <a:latin typeface="Arial" charset="0"/>
                <a:cs typeface="Arial" charset="0"/>
              </a:rPr>
              <a:t>Early withdrawal penalty</a:t>
            </a:r>
          </a:p>
          <a:p>
            <a:pPr eaLnBrk="1" hangingPunct="1">
              <a:defRPr/>
            </a:pPr>
            <a:r>
              <a:rPr lang="en-US" sz="1600" b="1" dirty="0">
                <a:latin typeface="Arial" charset="0"/>
                <a:cs typeface="Arial" charset="0"/>
              </a:rPr>
              <a:t>code</a:t>
            </a:r>
          </a:p>
        </p:txBody>
      </p:sp>
      <p:pic>
        <p:nvPicPr>
          <p:cNvPr id="15" name="Picture 14"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cxnSp>
        <p:nvCxnSpPr>
          <p:cNvPr id="17" name="Straight Arrow Connector 16"/>
          <p:cNvCxnSpPr/>
          <p:nvPr/>
        </p:nvCxnSpPr>
        <p:spPr bwMode="auto">
          <a:xfrm>
            <a:off x="3733800" y="5410200"/>
            <a:ext cx="990600" cy="76200"/>
          </a:xfrm>
          <a:prstGeom prst="straightConnector1">
            <a:avLst/>
          </a:prstGeom>
          <a:noFill/>
          <a:ln w="38100"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a:off x="7315200" y="4724400"/>
            <a:ext cx="1066800" cy="1295400"/>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78</a:t>
            </a:fld>
            <a:endParaRPr lang="en-US"/>
          </a:p>
        </p:txBody>
      </p:sp>
    </p:spTree>
    <p:extLst>
      <p:ext uri="{BB962C8B-B14F-4D97-AF65-F5344CB8AC3E}">
        <p14:creationId xmlns:p14="http://schemas.microsoft.com/office/powerpoint/2010/main" val="67734819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609600" y="1600200"/>
            <a:ext cx="8001000" cy="4648200"/>
          </a:xfrm>
          <a:prstGeom prst="rect">
            <a:avLst/>
          </a:prstGeom>
          <a:noFill/>
          <a:ln w="9525">
            <a:noFill/>
            <a:miter lim="800000"/>
            <a:headEnd/>
            <a:tailEnd/>
          </a:ln>
        </p:spPr>
      </p:pic>
      <p:sp>
        <p:nvSpPr>
          <p:cNvPr id="571395" name="Title 1"/>
          <p:cNvSpPr>
            <a:spLocks noGrp="1"/>
          </p:cNvSpPr>
          <p:nvPr>
            <p:ph type="title"/>
          </p:nvPr>
        </p:nvSpPr>
        <p:spPr/>
        <p:txBody>
          <a:bodyPr>
            <a:normAutofit fontScale="90000"/>
          </a:bodyPr>
          <a:lstStyle/>
          <a:p>
            <a:r>
              <a:rPr lang="en-US" altLang="en-US" smtClean="0"/>
              <a:t>TW Form 5329 – Additional Taxes on Qualified Plans</a:t>
            </a:r>
            <a:endParaRPr lang="en-US" altLang="en-US" sz="2400" dirty="0" smtClean="0"/>
          </a:p>
        </p:txBody>
      </p:sp>
      <p:sp>
        <p:nvSpPr>
          <p:cNvPr id="6" name="Oval 4"/>
          <p:cNvSpPr>
            <a:spLocks noChangeArrowheads="1"/>
          </p:cNvSpPr>
          <p:nvPr/>
        </p:nvSpPr>
        <p:spPr bwMode="auto">
          <a:xfrm>
            <a:off x="6934200" y="510540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7" name="TextBox 6"/>
          <p:cNvSpPr txBox="1"/>
          <p:nvPr/>
        </p:nvSpPr>
        <p:spPr>
          <a:xfrm>
            <a:off x="1600200" y="5791200"/>
            <a:ext cx="3886200" cy="369888"/>
          </a:xfrm>
          <a:prstGeom prst="rect">
            <a:avLst/>
          </a:prstGeom>
          <a:solidFill>
            <a:schemeClr val="accent5">
              <a:lumMod val="7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b="1" dirty="0"/>
              <a:t>Pub 4012 Page H-2 for exception codes</a:t>
            </a:r>
          </a:p>
        </p:txBody>
      </p:sp>
      <p:sp>
        <p:nvSpPr>
          <p:cNvPr id="14" name="TextBox 13"/>
          <p:cNvSpPr txBox="1"/>
          <p:nvPr/>
        </p:nvSpPr>
        <p:spPr>
          <a:xfrm>
            <a:off x="4572000" y="3429000"/>
            <a:ext cx="2698750" cy="646113"/>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cs typeface="Arial" charset="0"/>
              </a:rPr>
              <a:t>Amount not subject to </a:t>
            </a:r>
          </a:p>
          <a:p>
            <a:pPr eaLnBrk="1" hangingPunct="1">
              <a:defRPr/>
            </a:pPr>
            <a:r>
              <a:rPr lang="en-US" b="1" dirty="0">
                <a:latin typeface="Arial" charset="0"/>
                <a:cs typeface="Arial" charset="0"/>
              </a:rPr>
              <a:t>additional tax</a:t>
            </a:r>
          </a:p>
        </p:txBody>
      </p:sp>
      <p:sp>
        <p:nvSpPr>
          <p:cNvPr id="16" name="Oval 4"/>
          <p:cNvSpPr>
            <a:spLocks noChangeArrowheads="1"/>
          </p:cNvSpPr>
          <p:nvPr/>
        </p:nvSpPr>
        <p:spPr bwMode="auto">
          <a:xfrm>
            <a:off x="7924800" y="5105400"/>
            <a:ext cx="8382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a:latin typeface="Arial" panose="020B0604020202020204" pitchFamily="34" charset="0"/>
              <a:cs typeface="Arial" panose="020B0604020202020204" pitchFamily="34" charset="0"/>
            </a:endParaRPr>
          </a:p>
        </p:txBody>
      </p:sp>
      <p:pic>
        <p:nvPicPr>
          <p:cNvPr id="18" name="Picture 17" descr="NJ TaxWise" title="NJ TaxWi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7005"/>
            <a:ext cx="612648" cy="344615"/>
          </a:xfrm>
          <a:prstGeom prst="rect">
            <a:avLst/>
          </a:prstGeom>
        </p:spPr>
      </p:pic>
      <p:sp>
        <p:nvSpPr>
          <p:cNvPr id="13" name="TextBox 12" descr="NJ Pub Ref" title="NJ Pub Ref"/>
          <p:cNvSpPr txBox="1"/>
          <p:nvPr/>
        </p:nvSpPr>
        <p:spPr>
          <a:xfrm>
            <a:off x="7118553" y="58579"/>
            <a:ext cx="1650580" cy="246221"/>
          </a:xfrm>
          <a:prstGeom prst="rect">
            <a:avLst/>
          </a:prstGeom>
          <a:noFill/>
        </p:spPr>
        <p:txBody>
          <a:bodyPr wrap="none" tIns="0" bIns="0" rtlCol="0">
            <a:spAutoFit/>
          </a:bodyPr>
          <a:lstStyle/>
          <a:p>
            <a:pPr algn="r"/>
            <a:r>
              <a:rPr lang="en-US" sz="1600" dirty="0" smtClean="0"/>
              <a:t>Pub 4012 Tab H</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79</a:t>
            </a:fld>
            <a:endParaRPr lang="en-US"/>
          </a:p>
        </p:txBody>
      </p:sp>
      <p:cxnSp>
        <p:nvCxnSpPr>
          <p:cNvPr id="17" name="Straight Arrow Connector 16"/>
          <p:cNvCxnSpPr>
            <a:endCxn id="6" idx="2"/>
          </p:cNvCxnSpPr>
          <p:nvPr/>
        </p:nvCxnSpPr>
        <p:spPr bwMode="auto">
          <a:xfrm flipV="1">
            <a:off x="5486400" y="5295900"/>
            <a:ext cx="1447800" cy="571500"/>
          </a:xfrm>
          <a:prstGeom prst="straightConnector1">
            <a:avLst/>
          </a:prstGeom>
          <a:noFill/>
          <a:ln w="38100" cap="flat" cmpd="sng" algn="ctr">
            <a:solidFill>
              <a:srgbClr val="FF0000"/>
            </a:solidFill>
            <a:prstDash val="solid"/>
            <a:round/>
            <a:headEnd type="none" w="med" len="med"/>
            <a:tailEnd type="triangle"/>
          </a:ln>
          <a:effectLst/>
        </p:spPr>
      </p:cxnSp>
      <p:cxnSp>
        <p:nvCxnSpPr>
          <p:cNvPr id="22" name="Straight Arrow Connector 21"/>
          <p:cNvCxnSpPr>
            <a:endCxn id="16" idx="1"/>
          </p:cNvCxnSpPr>
          <p:nvPr/>
        </p:nvCxnSpPr>
        <p:spPr bwMode="auto">
          <a:xfrm>
            <a:off x="7162800" y="4114800"/>
            <a:ext cx="884752" cy="104639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9951920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609600" y="381000"/>
            <a:ext cx="8077200" cy="1143000"/>
          </a:xfrm>
        </p:spPr>
        <p:txBody>
          <a:bodyPr>
            <a:normAutofit fontScale="90000"/>
          </a:bodyPr>
          <a:lstStyle/>
          <a:p>
            <a:r>
              <a:rPr lang="en-US" altLang="en-US" dirty="0" smtClean="0"/>
              <a:t>Traditional IRA with Non-Deductible Contributions</a:t>
            </a:r>
            <a:endParaRPr lang="en-US" altLang="en-US" sz="2800" dirty="0" smtClean="0"/>
          </a:p>
        </p:txBody>
      </p:sp>
      <p:sp>
        <p:nvSpPr>
          <p:cNvPr id="479235" name="Rectangle 3"/>
          <p:cNvSpPr>
            <a:spLocks noGrp="1" noChangeArrowheads="1"/>
          </p:cNvSpPr>
          <p:nvPr>
            <p:ph idx="1"/>
          </p:nvPr>
        </p:nvSpPr>
        <p:spPr>
          <a:xfrm>
            <a:off x="609600" y="1524000"/>
            <a:ext cx="8077200" cy="4876800"/>
          </a:xfrm>
        </p:spPr>
        <p:txBody>
          <a:bodyPr>
            <a:normAutofit/>
          </a:bodyPr>
          <a:lstStyle/>
          <a:p>
            <a:pPr>
              <a:lnSpc>
                <a:spcPct val="90000"/>
              </a:lnSpc>
            </a:pPr>
            <a:r>
              <a:rPr lang="en-US" altLang="en-US" dirty="0" smtClean="0"/>
              <a:t>Non-deductible contributions must be tracked on Form 8606 and filed with tax return at time of contribution in order to be tax exempt on distribution</a:t>
            </a:r>
          </a:p>
          <a:p>
            <a:pPr>
              <a:lnSpc>
                <a:spcPct val="90000"/>
              </a:lnSpc>
            </a:pPr>
            <a:r>
              <a:rPr lang="en-US" altLang="en-US" dirty="0" smtClean="0"/>
              <a:t>IRAs with non-deductible contributions can be very complex, so refer to experienced counselor</a:t>
            </a:r>
          </a:p>
          <a:p>
            <a:pPr lvl="1">
              <a:lnSpc>
                <a:spcPct val="90000"/>
              </a:lnSpc>
            </a:pPr>
            <a:r>
              <a:rPr lang="en-US" altLang="en-US" dirty="0" smtClean="0"/>
              <a:t>Refer to “</a:t>
            </a:r>
            <a:r>
              <a:rPr lang="en-US" dirty="0" smtClean="0"/>
              <a:t>IRA Non-Deductible Contributions and Distributions” document on TaxPrep4Free.org Preparer page</a:t>
            </a:r>
            <a:endParaRPr lang="en-US" altLang="en-US" dirty="0" smtClean="0"/>
          </a:p>
          <a:p>
            <a:pPr lvl="1">
              <a:lnSpc>
                <a:spcPct val="90000"/>
              </a:lnSpc>
            </a:pPr>
            <a:endParaRPr lang="en-US" altLang="en-US" dirty="0" smtClean="0"/>
          </a:p>
        </p:txBody>
      </p:sp>
      <p:sp>
        <p:nvSpPr>
          <p:cNvPr id="5" name="TextBox 4"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smtClean="0"/>
              <a:t>(cont’d)</a:t>
            </a:r>
            <a:endParaRPr lang="en-US" sz="1600" dirty="0"/>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a:p>
        </p:txBody>
      </p:sp>
    </p:spTree>
    <p:extLst>
      <p:ext uri="{BB962C8B-B14F-4D97-AF65-F5344CB8AC3E}">
        <p14:creationId xmlns:p14="http://schemas.microsoft.com/office/powerpoint/2010/main" val="64243707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normAutofit fontScale="90000"/>
          </a:bodyPr>
          <a:lstStyle/>
          <a:p>
            <a:r>
              <a:rPr lang="en-US" altLang="en-US" smtClean="0"/>
              <a:t>Form 5329 for Waiver for Failure to Take RMD</a:t>
            </a:r>
            <a:endParaRPr lang="en-US" altLang="en-US" sz="2400" dirty="0" smtClean="0"/>
          </a:p>
        </p:txBody>
      </p:sp>
      <p:sp>
        <p:nvSpPr>
          <p:cNvPr id="10" name="Slide Number Placeholder 9"/>
          <p:cNvSpPr>
            <a:spLocks noGrp="1"/>
          </p:cNvSpPr>
          <p:nvPr>
            <p:ph type="sldNum" sz="quarter" idx="11"/>
          </p:nvPr>
        </p:nvSpPr>
        <p:spPr/>
        <p:txBody>
          <a:bodyPr/>
          <a:lstStyle/>
          <a:p>
            <a:pPr>
              <a:defRPr/>
            </a:pPr>
            <a:fld id="{627FCEAF-D0D5-4D38-A667-05E01D81FA01}" type="slidenum">
              <a:rPr lang="en-US" altLang="en-US" smtClean="0"/>
              <a:pPr>
                <a:defRPr/>
              </a:pPr>
              <a:t>80</a:t>
            </a:fld>
            <a:endParaRPr lang="en-US" altLang="en-US"/>
          </a:p>
        </p:txBody>
      </p:sp>
      <p:sp>
        <p:nvSpPr>
          <p:cNvPr id="2" name="Date Placeholder 1"/>
          <p:cNvSpPr>
            <a:spLocks noGrp="1"/>
          </p:cNvSpPr>
          <p:nvPr>
            <p:ph type="dt" sz="half" idx="10"/>
          </p:nvPr>
        </p:nvSpPr>
        <p:spPr/>
        <p:txBody>
          <a:bodyPr/>
          <a:lstStyle/>
          <a:p>
            <a:r>
              <a:rPr lang="en-US" smtClean="0"/>
              <a:t>11-04-2015</a:t>
            </a:r>
            <a:endParaRPr lang="en-US"/>
          </a:p>
        </p:txBody>
      </p:sp>
      <p:sp>
        <p:nvSpPr>
          <p:cNvPr id="3" name="Footer Placeholder 2"/>
          <p:cNvSpPr>
            <a:spLocks noGrp="1"/>
          </p:cNvSpPr>
          <p:nvPr>
            <p:ph type="ftr" sz="quarter" idx="3"/>
          </p:nvPr>
        </p:nvSpPr>
        <p:spPr/>
        <p:txBody>
          <a:bodyPr/>
          <a:lstStyle/>
          <a:p>
            <a:r>
              <a:rPr lang="en-US" smtClean="0"/>
              <a:t>NJ TAX TY2014 v1</a:t>
            </a:r>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609600" y="1676400"/>
            <a:ext cx="7848600" cy="4114800"/>
          </a:xfrm>
          <a:prstGeom prst="rect">
            <a:avLst/>
          </a:prstGeom>
          <a:noFill/>
          <a:ln w="9525">
            <a:noFill/>
            <a:miter lim="800000"/>
            <a:headEnd/>
            <a:tailEnd/>
          </a:ln>
        </p:spPr>
      </p:pic>
      <p:sp>
        <p:nvSpPr>
          <p:cNvPr id="9" name="TextBox 8"/>
          <p:cNvSpPr txBox="1"/>
          <p:nvPr/>
        </p:nvSpPr>
        <p:spPr>
          <a:xfrm>
            <a:off x="6248400" y="2133600"/>
            <a:ext cx="710451"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RMD</a:t>
            </a:r>
            <a:endParaRPr lang="en-US" b="1" dirty="0"/>
          </a:p>
        </p:txBody>
      </p:sp>
      <p:sp>
        <p:nvSpPr>
          <p:cNvPr id="11" name="Oval 5"/>
          <p:cNvSpPr>
            <a:spLocks noChangeArrowheads="1"/>
          </p:cNvSpPr>
          <p:nvPr/>
        </p:nvSpPr>
        <p:spPr bwMode="auto">
          <a:xfrm>
            <a:off x="7924800" y="2514600"/>
            <a:ext cx="582314" cy="26511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2" name="Straight Arrow Connector 11"/>
          <p:cNvCxnSpPr>
            <a:stCxn id="9" idx="3"/>
            <a:endCxn id="11" idx="2"/>
          </p:cNvCxnSpPr>
          <p:nvPr/>
        </p:nvCxnSpPr>
        <p:spPr bwMode="auto">
          <a:xfrm>
            <a:off x="6958851" y="2318266"/>
            <a:ext cx="965949" cy="328892"/>
          </a:xfrm>
          <a:prstGeom prst="straightConnector1">
            <a:avLst/>
          </a:prstGeom>
          <a:noFill/>
          <a:ln w="38100" cap="flat" cmpd="sng" algn="ctr">
            <a:solidFill>
              <a:srgbClr val="FF0000"/>
            </a:solidFill>
            <a:prstDash val="solid"/>
            <a:round/>
            <a:headEnd type="none" w="med" len="med"/>
            <a:tailEnd type="triangle"/>
          </a:ln>
          <a:effectLst/>
        </p:spPr>
      </p:cxnSp>
      <p:sp>
        <p:nvSpPr>
          <p:cNvPr id="15" name="TextBox 14"/>
          <p:cNvSpPr txBox="1"/>
          <p:nvPr/>
        </p:nvSpPr>
        <p:spPr>
          <a:xfrm>
            <a:off x="4343400" y="2667000"/>
            <a:ext cx="2646878"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Amount actually taken</a:t>
            </a:r>
            <a:endParaRPr lang="en-US" b="1" dirty="0"/>
          </a:p>
        </p:txBody>
      </p:sp>
      <p:sp>
        <p:nvSpPr>
          <p:cNvPr id="16" name="Oval 5"/>
          <p:cNvSpPr>
            <a:spLocks noChangeArrowheads="1"/>
          </p:cNvSpPr>
          <p:nvPr/>
        </p:nvSpPr>
        <p:spPr bwMode="auto">
          <a:xfrm>
            <a:off x="7924800" y="2895600"/>
            <a:ext cx="582314" cy="26511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cxnSp>
        <p:nvCxnSpPr>
          <p:cNvPr id="17" name="Straight Arrow Connector 16"/>
          <p:cNvCxnSpPr>
            <a:stCxn id="15" idx="3"/>
          </p:cNvCxnSpPr>
          <p:nvPr/>
        </p:nvCxnSpPr>
        <p:spPr bwMode="auto">
          <a:xfrm>
            <a:off x="6990278" y="2851666"/>
            <a:ext cx="858322" cy="120134"/>
          </a:xfrm>
          <a:prstGeom prst="straightConnector1">
            <a:avLst/>
          </a:prstGeom>
          <a:noFill/>
          <a:ln w="38100" cap="flat" cmpd="sng" algn="ctr">
            <a:solidFill>
              <a:srgbClr val="FF0000"/>
            </a:solidFill>
            <a:prstDash val="solid"/>
            <a:round/>
            <a:headEnd type="none" w="med" len="med"/>
            <a:tailEnd type="triangle"/>
          </a:ln>
          <a:effectLst/>
        </p:spPr>
      </p:cxnSp>
      <p:sp>
        <p:nvSpPr>
          <p:cNvPr id="20" name="TextBox 19"/>
          <p:cNvSpPr txBox="1"/>
          <p:nvPr/>
        </p:nvSpPr>
        <p:spPr>
          <a:xfrm>
            <a:off x="4724400" y="3886200"/>
            <a:ext cx="4169217" cy="646331"/>
          </a:xfrm>
          <a:prstGeom prst="rect">
            <a:avLst/>
          </a:prstGeom>
          <a:solidFill>
            <a:schemeClr val="accent5">
              <a:lumMod val="75000"/>
            </a:schemeClr>
          </a:solidFill>
          <a:ln>
            <a:solidFill>
              <a:srgbClr val="001132"/>
            </a:solidFill>
          </a:ln>
        </p:spPr>
        <p:txBody>
          <a:bodyPr wrap="square" rtlCol="0">
            <a:spAutoFit/>
          </a:bodyPr>
          <a:lstStyle/>
          <a:p>
            <a:r>
              <a:rPr lang="en-US" b="1" dirty="0" smtClean="0"/>
              <a:t>Link to Explanation form; TW </a:t>
            </a:r>
          </a:p>
          <a:p>
            <a:r>
              <a:rPr lang="en-US" b="1" dirty="0" smtClean="0"/>
              <a:t>checks box once form is completed</a:t>
            </a:r>
            <a:endParaRPr lang="en-US" b="1" dirty="0"/>
          </a:p>
        </p:txBody>
      </p:sp>
      <p:sp>
        <p:nvSpPr>
          <p:cNvPr id="21" name="Oval 5"/>
          <p:cNvSpPr>
            <a:spLocks noChangeArrowheads="1"/>
          </p:cNvSpPr>
          <p:nvPr/>
        </p:nvSpPr>
        <p:spPr bwMode="auto">
          <a:xfrm>
            <a:off x="6096000" y="4572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2" name="Oval 5"/>
          <p:cNvSpPr>
            <a:spLocks noChangeArrowheads="1"/>
          </p:cNvSpPr>
          <p:nvPr/>
        </p:nvSpPr>
        <p:spPr bwMode="auto">
          <a:xfrm>
            <a:off x="6858000" y="5105400"/>
            <a:ext cx="582314" cy="26511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latin typeface="Arial" panose="020B0604020202020204" pitchFamily="34" charset="0"/>
              <a:cs typeface="Arial" panose="020B0604020202020204" pitchFamily="34" charset="0"/>
            </a:endParaRPr>
          </a:p>
        </p:txBody>
      </p:sp>
      <p:sp>
        <p:nvSpPr>
          <p:cNvPr id="23" name="TextBox 22"/>
          <p:cNvSpPr txBox="1"/>
          <p:nvPr/>
        </p:nvSpPr>
        <p:spPr>
          <a:xfrm>
            <a:off x="4572000" y="5638800"/>
            <a:ext cx="3288080" cy="369332"/>
          </a:xfrm>
          <a:prstGeom prst="rect">
            <a:avLst/>
          </a:prstGeom>
          <a:solidFill>
            <a:schemeClr val="accent5">
              <a:lumMod val="75000"/>
            </a:schemeClr>
          </a:solidFill>
          <a:ln>
            <a:solidFill>
              <a:srgbClr val="001132"/>
            </a:solidFill>
          </a:ln>
        </p:spPr>
        <p:txBody>
          <a:bodyPr wrap="none" rtlCol="0">
            <a:spAutoFit/>
          </a:bodyPr>
          <a:lstStyle/>
          <a:p>
            <a:r>
              <a:rPr lang="en-US" b="1" dirty="0" smtClean="0"/>
              <a:t>Amount of requested waiver</a:t>
            </a:r>
            <a:endParaRPr lang="en-US" b="1" dirty="0"/>
          </a:p>
        </p:txBody>
      </p:sp>
      <p:cxnSp>
        <p:nvCxnSpPr>
          <p:cNvPr id="24" name="Straight Arrow Connector 23"/>
          <p:cNvCxnSpPr>
            <a:stCxn id="23" idx="0"/>
            <a:endCxn id="22" idx="2"/>
          </p:cNvCxnSpPr>
          <p:nvPr/>
        </p:nvCxnSpPr>
        <p:spPr bwMode="auto">
          <a:xfrm flipV="1">
            <a:off x="6216040" y="5237958"/>
            <a:ext cx="641960" cy="400842"/>
          </a:xfrm>
          <a:prstGeom prst="straightConnector1">
            <a:avLst/>
          </a:prstGeom>
          <a:noFill/>
          <a:ln w="38100" cap="flat" cmpd="sng" algn="ctr">
            <a:solidFill>
              <a:srgbClr val="FF0000"/>
            </a:solidFill>
            <a:prstDash val="solid"/>
            <a:round/>
            <a:headEnd type="none" w="med" len="med"/>
            <a:tailEnd type="triangle"/>
          </a:ln>
          <a:effectLst/>
        </p:spPr>
      </p:cxnSp>
      <p:sp>
        <p:nvSpPr>
          <p:cNvPr id="18" name="TextBox 17"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Tree>
    <p:extLst>
      <p:ext uri="{BB962C8B-B14F-4D97-AF65-F5344CB8AC3E}">
        <p14:creationId xmlns:p14="http://schemas.microsoft.com/office/powerpoint/2010/main" val="121738772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normAutofit fontScale="90000"/>
          </a:bodyPr>
          <a:lstStyle/>
          <a:p>
            <a:r>
              <a:rPr lang="en-US" altLang="en-US" smtClean="0"/>
              <a:t>Explanation for Request of Waiver of Tax</a:t>
            </a:r>
            <a:endParaRPr lang="en-US" altLang="en-US" sz="2400" dirty="0" smtClean="0"/>
          </a:p>
        </p:txBody>
      </p:sp>
      <p:sp>
        <p:nvSpPr>
          <p:cNvPr id="10" name="Slide Number Placeholder 9"/>
          <p:cNvSpPr>
            <a:spLocks noGrp="1"/>
          </p:cNvSpPr>
          <p:nvPr>
            <p:ph type="sldNum" sz="quarter" idx="11"/>
          </p:nvPr>
        </p:nvSpPr>
        <p:spPr/>
        <p:txBody>
          <a:bodyPr/>
          <a:lstStyle/>
          <a:p>
            <a:pPr>
              <a:defRPr/>
            </a:pPr>
            <a:fld id="{627FCEAF-D0D5-4D38-A667-05E01D81FA01}" type="slidenum">
              <a:rPr lang="en-US" altLang="en-US" smtClean="0"/>
              <a:pPr>
                <a:defRPr/>
              </a:pPr>
              <a:t>81</a:t>
            </a:fld>
            <a:endParaRPr lang="en-US" altLang="en-US"/>
          </a:p>
        </p:txBody>
      </p:sp>
      <p:sp>
        <p:nvSpPr>
          <p:cNvPr id="2" name="Date Placeholder 1"/>
          <p:cNvSpPr>
            <a:spLocks noGrp="1"/>
          </p:cNvSpPr>
          <p:nvPr>
            <p:ph type="dt" sz="half" idx="10"/>
          </p:nvPr>
        </p:nvSpPr>
        <p:spPr/>
        <p:txBody>
          <a:bodyPr/>
          <a:lstStyle/>
          <a:p>
            <a:r>
              <a:rPr lang="en-US" smtClean="0"/>
              <a:t>11-04-2015</a:t>
            </a:r>
            <a:endParaRPr lang="en-US"/>
          </a:p>
        </p:txBody>
      </p:sp>
      <p:sp>
        <p:nvSpPr>
          <p:cNvPr id="3" name="Footer Placeholder 2"/>
          <p:cNvSpPr>
            <a:spLocks noGrp="1"/>
          </p:cNvSpPr>
          <p:nvPr>
            <p:ph type="ftr" sz="quarter" idx="3"/>
          </p:nvPr>
        </p:nvSpPr>
        <p:spPr/>
        <p:txBody>
          <a:bodyPr/>
          <a:lstStyle/>
          <a:p>
            <a:r>
              <a:rPr lang="en-US" smtClean="0"/>
              <a:t>NJ TAX TY2014 v1</a:t>
            </a:r>
            <a:endParaRPr lang="en-US"/>
          </a:p>
        </p:txBody>
      </p:sp>
      <p:pic>
        <p:nvPicPr>
          <p:cNvPr id="1027" name="Picture 3"/>
          <p:cNvPicPr>
            <a:picLocks noGrp="1" noChangeAspect="1" noChangeArrowheads="1"/>
          </p:cNvPicPr>
          <p:nvPr>
            <p:ph idx="1"/>
          </p:nvPr>
        </p:nvPicPr>
        <p:blipFill>
          <a:blip r:embed="rId3" cstate="print"/>
          <a:srcRect/>
          <a:stretch>
            <a:fillRect/>
          </a:stretch>
        </p:blipFill>
        <p:spPr bwMode="auto">
          <a:xfrm>
            <a:off x="609600" y="1600200"/>
            <a:ext cx="8077200" cy="4038599"/>
          </a:xfrm>
          <a:prstGeom prst="rect">
            <a:avLst/>
          </a:prstGeom>
          <a:noFill/>
          <a:ln w="9525">
            <a:noFill/>
            <a:miter lim="800000"/>
            <a:headEnd/>
            <a:tailEnd/>
          </a:ln>
        </p:spPr>
      </p:pic>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smtClean="0"/>
              <a:t>(cont’d)</a:t>
            </a:r>
            <a:endParaRPr lang="en-US" sz="1600" dirty="0"/>
          </a:p>
        </p:txBody>
      </p:sp>
    </p:spTree>
    <p:extLst>
      <p:ext uri="{BB962C8B-B14F-4D97-AF65-F5344CB8AC3E}">
        <p14:creationId xmlns:p14="http://schemas.microsoft.com/office/powerpoint/2010/main" val="13495064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ltLang="en-US" smtClean="0"/>
              <a:t>Roth IRA</a:t>
            </a:r>
          </a:p>
        </p:txBody>
      </p:sp>
      <p:sp>
        <p:nvSpPr>
          <p:cNvPr id="481283" name="Rectangle 3"/>
          <p:cNvSpPr>
            <a:spLocks noGrp="1" noChangeArrowheads="1"/>
          </p:cNvSpPr>
          <p:nvPr>
            <p:ph idx="1"/>
          </p:nvPr>
        </p:nvSpPr>
        <p:spPr>
          <a:xfrm>
            <a:off x="609600" y="1447800"/>
            <a:ext cx="8077200" cy="4876800"/>
          </a:xfrm>
        </p:spPr>
        <p:txBody>
          <a:bodyPr>
            <a:normAutofit lnSpcReduction="10000"/>
          </a:bodyPr>
          <a:lstStyle/>
          <a:p>
            <a:pPr>
              <a:buFont typeface="Wingdings" panose="05000000000000000000" pitchFamily="2" charset="2"/>
              <a:buNone/>
            </a:pPr>
            <a:r>
              <a:rPr lang="en-US" altLang="en-US" smtClean="0"/>
              <a:t>Can include:</a:t>
            </a:r>
          </a:p>
          <a:p>
            <a:r>
              <a:rPr lang="en-US" altLang="en-US" smtClean="0"/>
              <a:t>After-tax contributions</a:t>
            </a:r>
          </a:p>
          <a:p>
            <a:pPr lvl="1"/>
            <a:r>
              <a:rPr lang="en-US" altLang="en-US" smtClean="0"/>
              <a:t>No age limit for contributions, but must have earned income </a:t>
            </a:r>
          </a:p>
          <a:p>
            <a:pPr lvl="1"/>
            <a:r>
              <a:rPr lang="en-US" altLang="en-US" smtClean="0"/>
              <a:t>Dollar limits on contributions same as for Traditional IRA ($5,500/$6,500 if &gt;/= 50 years)</a:t>
            </a:r>
            <a:endParaRPr lang="en-US" altLang="en-US" sz="3200" smtClean="0"/>
          </a:p>
          <a:p>
            <a:r>
              <a:rPr lang="en-US" altLang="en-US" smtClean="0"/>
              <a:t>Money converted from a Traditional to Roth IRA</a:t>
            </a:r>
          </a:p>
          <a:p>
            <a:pPr lvl="1"/>
            <a:r>
              <a:rPr lang="en-US" altLang="en-US" smtClean="0"/>
              <a:t>No income limits for who can convert</a:t>
            </a:r>
          </a:p>
          <a:p>
            <a:pPr lvl="1"/>
            <a:r>
              <a:rPr lang="en-US" altLang="en-US" smtClean="0"/>
              <a:t>Pay tax when contribution is converted </a:t>
            </a:r>
          </a:p>
        </p:txBody>
      </p:sp>
      <p:sp>
        <p:nvSpPr>
          <p:cNvPr id="2" name="Date Placeholder 1"/>
          <p:cNvSpPr>
            <a:spLocks noGrp="1"/>
          </p:cNvSpPr>
          <p:nvPr>
            <p:ph type="dt" sz="half" idx="10"/>
          </p:nvPr>
        </p:nvSpPr>
        <p:spPr/>
        <p:txBody>
          <a:bodyPr/>
          <a:lstStyle/>
          <a:p>
            <a:r>
              <a:rPr lang="en-US" smtClean="0"/>
              <a:t>11-04-2015</a:t>
            </a:r>
            <a:endParaRPr lang="en-US" dirty="0"/>
          </a:p>
        </p:txBody>
      </p:sp>
      <p:sp>
        <p:nvSpPr>
          <p:cNvPr id="3" name="Footer Placeholder 2"/>
          <p:cNvSpPr>
            <a:spLocks noGrp="1"/>
          </p:cNvSpPr>
          <p:nvPr>
            <p:ph type="ftr" sz="quarter" idx="3"/>
          </p:nvPr>
        </p:nvSpPr>
        <p:spPr/>
        <p:txBody>
          <a:bodyPr/>
          <a:lstStyle/>
          <a:p>
            <a:r>
              <a:rPr lang="en-US" smtClean="0"/>
              <a:t>NJ TAX TY2014 v1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a:p>
        </p:txBody>
      </p:sp>
    </p:spTree>
    <p:extLst>
      <p:ext uri="{BB962C8B-B14F-4D97-AF65-F5344CB8AC3E}">
        <p14:creationId xmlns:p14="http://schemas.microsoft.com/office/powerpoint/2010/main" val="15927685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 Template</Template>
  <TotalTime>0</TotalTime>
  <Words>7906</Words>
  <Application>Microsoft Office PowerPoint</Application>
  <PresentationFormat>On-screen Show (4:3)</PresentationFormat>
  <Paragraphs>1105</Paragraphs>
  <Slides>81</Slides>
  <Notes>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ＭＳ Ｐゴシック</vt:lpstr>
      <vt:lpstr>Verdana</vt:lpstr>
      <vt:lpstr>Wingdings</vt:lpstr>
      <vt:lpstr>NJ Template 06</vt:lpstr>
      <vt:lpstr>Retirement Income Pensions/Annuities Social Security/Railroad Retirement Benefits/  IRAs/401Ks</vt:lpstr>
      <vt:lpstr>Types Of Retirement Income</vt:lpstr>
      <vt:lpstr>Retirement Income Definitions</vt:lpstr>
      <vt:lpstr>IRAs – Individual Retirement Accounts</vt:lpstr>
      <vt:lpstr>Reporting IRA Contributions to Taxpayer</vt:lpstr>
      <vt:lpstr>Traditional IRA</vt:lpstr>
      <vt:lpstr>Traditional IRA with Non-Deductible Contributions</vt:lpstr>
      <vt:lpstr>Traditional IRA with Non-Deductible Contributions</vt:lpstr>
      <vt:lpstr>Roth IRA</vt:lpstr>
      <vt:lpstr>Roth IRA</vt:lpstr>
      <vt:lpstr>Traditional IRAs &amp; Roth IRAs</vt:lpstr>
      <vt:lpstr>Traditional IRAs &amp; Roth IRAs</vt:lpstr>
      <vt:lpstr>Traditional IRAs &amp; Roth IRAs</vt:lpstr>
      <vt:lpstr>401k Plans</vt:lpstr>
      <vt:lpstr>Taxability of Pension Retirement Income - Federal</vt:lpstr>
      <vt:lpstr>Types of Retirement Income  Tax Forms</vt:lpstr>
      <vt:lpstr>Sample 1099-R</vt:lpstr>
      <vt:lpstr>1099-R Distributions</vt:lpstr>
      <vt:lpstr>Distributions</vt:lpstr>
      <vt:lpstr>TW – Distribution from Retirement Plan – Form 1099-R</vt:lpstr>
      <vt:lpstr>TW – Distribution from Retirement Plan – Form 1099-R</vt:lpstr>
      <vt:lpstr>Distribution from Retirement Form 1099-R – TW Tips</vt:lpstr>
      <vt:lpstr>Distribution from Retirement Form 1099-R – TW Tips</vt:lpstr>
      <vt:lpstr>Pension &amp; Annuity Partially Taxable Distribution - Simplified Method Worksheet</vt:lpstr>
      <vt:lpstr>Pension &amp; Annuity Partially Taxable Distribution - Simplified Method Worksheet</vt:lpstr>
      <vt:lpstr>Pension &amp; Annuity Distribution Simplified Method Special Case</vt:lpstr>
      <vt:lpstr>TW - Nontaxable Portion of Retirement Distribution – Simplified Method</vt:lpstr>
      <vt:lpstr>TW-Retirement Income on 1040 Line 16</vt:lpstr>
      <vt:lpstr>Simplified Method Worksheet - TW Tips</vt:lpstr>
      <vt:lpstr>Simplified Method Worksheet - TW Tips</vt:lpstr>
      <vt:lpstr>1099R Screen 1099 Distributions – Exclusion Worksheet</vt:lpstr>
      <vt:lpstr>Rollovers</vt:lpstr>
      <vt:lpstr>Direct IRA Trustee-to-Trustee Transfer</vt:lpstr>
      <vt:lpstr>Direct Rollover from a Qualified Retirement Plan (TP Does Not Receive Money)</vt:lpstr>
      <vt:lpstr>Indirect 60-Day IRA Rollover (TP Receives Money)</vt:lpstr>
      <vt:lpstr>TW – 1099-R Rollover on Exclusion Worksheet (if TP Receives Money)</vt:lpstr>
      <vt:lpstr>TW-1040 Line 15b-Showing Rollover</vt:lpstr>
      <vt:lpstr>TW-IRA Rollover Explanation Screen</vt:lpstr>
      <vt:lpstr>TW-1040 Line 15–Total and Taxable Amounts</vt:lpstr>
      <vt:lpstr>Rollover on Exclusion Worksheet – TW Tips</vt:lpstr>
      <vt:lpstr>Public Safety Officer Pension</vt:lpstr>
      <vt:lpstr>Tax-Free Exchanges</vt:lpstr>
      <vt:lpstr>Other Uses for Exclusion Worksheet</vt:lpstr>
      <vt:lpstr>Other Uses for Exclusion Worksheet</vt:lpstr>
      <vt:lpstr>TW- Other Uses of Exclusion Worksheet</vt:lpstr>
      <vt:lpstr>NJ Retirement Income Topics</vt:lpstr>
      <vt:lpstr>Rules on Taxability Of Retirement Income - NJ</vt:lpstr>
      <vt:lpstr>NJ IRA Worksheet</vt:lpstr>
      <vt:lpstr>General Rules for IRA Worksheet</vt:lpstr>
      <vt:lpstr>NJ IRA Worksheet contributions known – First Year of Withdrawal</vt:lpstr>
      <vt:lpstr>TW IRA Withdrawal Worksheet – First Year of Withdrawal</vt:lpstr>
      <vt:lpstr>NJ IRA Worksheet contributions known – Second &amp; Subsequent Years</vt:lpstr>
      <vt:lpstr>TW NJ IRA Withdrawal Worksheet – Second and Later Years</vt:lpstr>
      <vt:lpstr>NJ 1040 Line 19b – Adjustments Excludable Pensions, Annuities, &amp; IRA Withdrawals</vt:lpstr>
      <vt:lpstr>NJ 1040 Line 19b – Adjustments Excludable Pensions, Annuities, &amp; IRA Withdrawals</vt:lpstr>
      <vt:lpstr>TW- Retirement Income on NJ 1040 Lines 19a &amp; 19b after IRA Worksheet Completed</vt:lpstr>
      <vt:lpstr>TW- Line 19b Scratch Pad for Excludable Pension Income</vt:lpstr>
      <vt:lpstr>TW- NJ 1040 Line 19b After IRA Worksheet Completed &amp; Excludable Pension Scratch Pad</vt:lpstr>
      <vt:lpstr>NJ 3-Year Rule for Pensions Qualifications</vt:lpstr>
      <vt:lpstr>NJ Pension Exclusion  Qualifications</vt:lpstr>
      <vt:lpstr>NJ Pension Exclusion  Annual Amounts</vt:lpstr>
      <vt:lpstr>Other Retirement Income Exclusions - NJ1040 Line 27b</vt:lpstr>
      <vt:lpstr>Other Retirement Income Exclusions: Unclaimed Pension Exclusion</vt:lpstr>
      <vt:lpstr>NJ Other Retirement Income Exclusions:  For  Taxpayers Unable to Receive SS/RR Benefits</vt:lpstr>
      <vt:lpstr>Pension (Line 19) &amp;  Exclusions (Line 27a &amp; 27b)– NJ 1040</vt:lpstr>
      <vt:lpstr>NJ TW Other Retirement Income Exclusion Worksheet</vt:lpstr>
      <vt:lpstr>Other Topics Relating to Retirement Income</vt:lpstr>
      <vt:lpstr>Railroad Tier 2 Benefits (Pension Equivalent)</vt:lpstr>
      <vt:lpstr>Sample Railroad Retirement (RR) Benefits Tier 2</vt:lpstr>
      <vt:lpstr>Railroad Retirement Benefits   Tier 2</vt:lpstr>
      <vt:lpstr>Disability Income Reported on 1099-R</vt:lpstr>
      <vt:lpstr>Disability Income on Form 1099-R</vt:lpstr>
      <vt:lpstr>TW - Distribution from Retirement Plan – Form 1099-R</vt:lpstr>
      <vt:lpstr>NJ Disability Income</vt:lpstr>
      <vt:lpstr>IRA Penalties</vt:lpstr>
      <vt:lpstr>IRA Penalties</vt:lpstr>
      <vt:lpstr>Form 5329 – Exclusions to 1099-R  Code 1 Penalty for Early Distribution</vt:lpstr>
      <vt:lpstr>TW-Distribution from Retirement Plan – Form 1099-R</vt:lpstr>
      <vt:lpstr>TW Form 5329 – Additional Taxes on Qualified Plans</vt:lpstr>
      <vt:lpstr>Form 5329 for Waiver for Failure to Take RMD</vt:lpstr>
      <vt:lpstr>Explanation for Request of Waiver of Tax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H 509</dc:creator>
  <cp:lastModifiedBy>Al TP4F</cp:lastModifiedBy>
  <cp:revision>3</cp:revision>
  <cp:lastPrinted>2012-10-15T20:27:10Z</cp:lastPrinted>
  <dcterms:created xsi:type="dcterms:W3CDTF">2014-10-17T16:41:52Z</dcterms:created>
  <dcterms:modified xsi:type="dcterms:W3CDTF">2015-11-05T18:27:10Z</dcterms:modified>
</cp:coreProperties>
</file>